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4"/>
  </p:notesMasterIdLst>
  <p:sldIdLst>
    <p:sldId id="256" r:id="rId2"/>
    <p:sldId id="325" r:id="rId3"/>
    <p:sldId id="326" r:id="rId4"/>
    <p:sldId id="315" r:id="rId5"/>
    <p:sldId id="336" r:id="rId6"/>
    <p:sldId id="330" r:id="rId7"/>
    <p:sldId id="331" r:id="rId8"/>
    <p:sldId id="333" r:id="rId9"/>
    <p:sldId id="332" r:id="rId10"/>
    <p:sldId id="335" r:id="rId11"/>
    <p:sldId id="334" r:id="rId12"/>
    <p:sldId id="265"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Montserrat" panose="020B0604020202020204" charset="0"/>
      <p:regular r:id="rId19"/>
      <p:bold r:id="rId20"/>
      <p:italic r:id="rId21"/>
      <p:boldItalic r:id="rId22"/>
    </p:embeddedFont>
    <p:embeddedFont>
      <p:font typeface="Arvo" panose="020B0604020202020204" charset="0"/>
      <p:regular r:id="rId23"/>
      <p:bold r:id="rId24"/>
      <p:italic r:id="rId25"/>
      <p:boldItalic r:id="rId26"/>
    </p:embeddedFont>
    <p:embeddedFont>
      <p:font typeface="Montserrat Light"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C8102E"/>
    <a:srgbClr val="154A8B"/>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DA1103-9E0E-4F82-997D-E51F4BCD2C8E}" v="13" dt="2023-10-06T16:32:25.656"/>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94"/>
  </p:normalViewPr>
  <p:slideViewPr>
    <p:cSldViewPr snapToGrid="0" showGuides="1">
      <p:cViewPr varScale="1">
        <p:scale>
          <a:sx n="57" d="100"/>
          <a:sy n="57" d="100"/>
        </p:scale>
        <p:origin x="756" y="36"/>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sel  Alejandra Recalde Eraso" userId="8174e6d7-66d7-4bc1-b757-463d1c01c860" providerId="ADAL" clId="{E3DA1103-9E0E-4F82-997D-E51F4BCD2C8E}"/>
    <pc:docChg chg="undo custSel addSld delSld modSld sldOrd">
      <pc:chgData name="Yisel  Alejandra Recalde Eraso" userId="8174e6d7-66d7-4bc1-b757-463d1c01c860" providerId="ADAL" clId="{E3DA1103-9E0E-4F82-997D-E51F4BCD2C8E}" dt="2023-10-06T16:34:11.600" v="2902" actId="20577"/>
      <pc:docMkLst>
        <pc:docMk/>
      </pc:docMkLst>
      <pc:sldChg chg="addSp modSp mod">
        <pc:chgData name="Yisel  Alejandra Recalde Eraso" userId="8174e6d7-66d7-4bc1-b757-463d1c01c860" providerId="ADAL" clId="{E3DA1103-9E0E-4F82-997D-E51F4BCD2C8E}" dt="2023-10-06T16:23:52.662" v="2653" actId="1076"/>
        <pc:sldMkLst>
          <pc:docMk/>
          <pc:sldMk cId="3893015115" sldId="315"/>
        </pc:sldMkLst>
        <pc:spChg chg="add mod">
          <ac:chgData name="Yisel  Alejandra Recalde Eraso" userId="8174e6d7-66d7-4bc1-b757-463d1c01c860" providerId="ADAL" clId="{E3DA1103-9E0E-4F82-997D-E51F4BCD2C8E}" dt="2023-10-06T16:23:52.662" v="2653" actId="1076"/>
          <ac:spMkLst>
            <pc:docMk/>
            <pc:sldMk cId="3893015115" sldId="315"/>
            <ac:spMk id="9" creationId="{E3656F06-8AB0-2794-5820-E9B12D399624}"/>
          </ac:spMkLst>
        </pc:spChg>
      </pc:sldChg>
      <pc:sldChg chg="modSp mod">
        <pc:chgData name="Yisel  Alejandra Recalde Eraso" userId="8174e6d7-66d7-4bc1-b757-463d1c01c860" providerId="ADAL" clId="{E3DA1103-9E0E-4F82-997D-E51F4BCD2C8E}" dt="2023-10-06T16:22:54.900" v="2649" actId="20577"/>
        <pc:sldMkLst>
          <pc:docMk/>
          <pc:sldMk cId="315471654" sldId="325"/>
        </pc:sldMkLst>
        <pc:spChg chg="mod">
          <ac:chgData name="Yisel  Alejandra Recalde Eraso" userId="8174e6d7-66d7-4bc1-b757-463d1c01c860" providerId="ADAL" clId="{E3DA1103-9E0E-4F82-997D-E51F4BCD2C8E}" dt="2023-10-06T16:22:34.278" v="2629" actId="20577"/>
          <ac:spMkLst>
            <pc:docMk/>
            <pc:sldMk cId="315471654" sldId="325"/>
            <ac:spMk id="3" creationId="{29ED15D9-6D13-80A7-FABF-E1983A95E7F7}"/>
          </ac:spMkLst>
        </pc:spChg>
        <pc:spChg chg="mod">
          <ac:chgData name="Yisel  Alejandra Recalde Eraso" userId="8174e6d7-66d7-4bc1-b757-463d1c01c860" providerId="ADAL" clId="{E3DA1103-9E0E-4F82-997D-E51F4BCD2C8E}" dt="2023-10-06T16:22:54.900" v="2649" actId="20577"/>
          <ac:spMkLst>
            <pc:docMk/>
            <pc:sldMk cId="315471654" sldId="325"/>
            <ac:spMk id="9" creationId="{29FDC506-DC62-979B-C95A-7D70B5813C43}"/>
          </ac:spMkLst>
        </pc:spChg>
      </pc:sldChg>
      <pc:sldChg chg="del">
        <pc:chgData name="Yisel  Alejandra Recalde Eraso" userId="8174e6d7-66d7-4bc1-b757-463d1c01c860" providerId="ADAL" clId="{E3DA1103-9E0E-4F82-997D-E51F4BCD2C8E}" dt="2023-10-06T15:16:41.046" v="2613" actId="47"/>
        <pc:sldMkLst>
          <pc:docMk/>
          <pc:sldMk cId="0" sldId="327"/>
        </pc:sldMkLst>
      </pc:sldChg>
      <pc:sldChg chg="del">
        <pc:chgData name="Yisel  Alejandra Recalde Eraso" userId="8174e6d7-66d7-4bc1-b757-463d1c01c860" providerId="ADAL" clId="{E3DA1103-9E0E-4F82-997D-E51F4BCD2C8E}" dt="2023-10-06T15:16:41.693" v="2614" actId="47"/>
        <pc:sldMkLst>
          <pc:docMk/>
          <pc:sldMk cId="2169942149" sldId="328"/>
        </pc:sldMkLst>
      </pc:sldChg>
      <pc:sldChg chg="del">
        <pc:chgData name="Yisel  Alejandra Recalde Eraso" userId="8174e6d7-66d7-4bc1-b757-463d1c01c860" providerId="ADAL" clId="{E3DA1103-9E0E-4F82-997D-E51F4BCD2C8E}" dt="2023-10-06T15:16:42.371" v="2615" actId="47"/>
        <pc:sldMkLst>
          <pc:docMk/>
          <pc:sldMk cId="2979038543" sldId="329"/>
        </pc:sldMkLst>
      </pc:sldChg>
      <pc:sldChg chg="addSp modSp mod">
        <pc:chgData name="Yisel  Alejandra Recalde Eraso" userId="8174e6d7-66d7-4bc1-b757-463d1c01c860" providerId="ADAL" clId="{E3DA1103-9E0E-4F82-997D-E51F4BCD2C8E}" dt="2023-10-06T14:57:17.250" v="266"/>
        <pc:sldMkLst>
          <pc:docMk/>
          <pc:sldMk cId="1443090309" sldId="330"/>
        </pc:sldMkLst>
        <pc:spChg chg="add mod">
          <ac:chgData name="Yisel  Alejandra Recalde Eraso" userId="8174e6d7-66d7-4bc1-b757-463d1c01c860" providerId="ADAL" clId="{E3DA1103-9E0E-4F82-997D-E51F4BCD2C8E}" dt="2023-10-06T14:56:59.700" v="263" actId="20577"/>
          <ac:spMkLst>
            <pc:docMk/>
            <pc:sldMk cId="1443090309" sldId="330"/>
            <ac:spMk id="4" creationId="{5D4828D5-BDCE-8802-1C24-DF9F80A057AF}"/>
          </ac:spMkLst>
        </pc:spChg>
        <pc:picChg chg="add mod">
          <ac:chgData name="Yisel  Alejandra Recalde Eraso" userId="8174e6d7-66d7-4bc1-b757-463d1c01c860" providerId="ADAL" clId="{E3DA1103-9E0E-4F82-997D-E51F4BCD2C8E}" dt="2023-10-06T14:57:09.298" v="264"/>
          <ac:picMkLst>
            <pc:docMk/>
            <pc:sldMk cId="1443090309" sldId="330"/>
            <ac:picMk id="5" creationId="{784D2EA2-AB01-FF06-7504-5445AFC83731}"/>
          </ac:picMkLst>
        </pc:picChg>
        <pc:picChg chg="add mod">
          <ac:chgData name="Yisel  Alejandra Recalde Eraso" userId="8174e6d7-66d7-4bc1-b757-463d1c01c860" providerId="ADAL" clId="{E3DA1103-9E0E-4F82-997D-E51F4BCD2C8E}" dt="2023-10-06T14:57:13.472" v="265"/>
          <ac:picMkLst>
            <pc:docMk/>
            <pc:sldMk cId="1443090309" sldId="330"/>
            <ac:picMk id="6" creationId="{FBFBF802-98F0-DBCA-53EC-CF9497767BD0}"/>
          </ac:picMkLst>
        </pc:picChg>
        <pc:picChg chg="add mod">
          <ac:chgData name="Yisel  Alejandra Recalde Eraso" userId="8174e6d7-66d7-4bc1-b757-463d1c01c860" providerId="ADAL" clId="{E3DA1103-9E0E-4F82-997D-E51F4BCD2C8E}" dt="2023-10-06T14:57:17.250" v="266"/>
          <ac:picMkLst>
            <pc:docMk/>
            <pc:sldMk cId="1443090309" sldId="330"/>
            <ac:picMk id="7" creationId="{9E544659-8F54-781B-8FC6-83FEBA42CFD7}"/>
          </ac:picMkLst>
        </pc:picChg>
      </pc:sldChg>
      <pc:sldChg chg="addSp delSp modSp add mod">
        <pc:chgData name="Yisel  Alejandra Recalde Eraso" userId="8174e6d7-66d7-4bc1-b757-463d1c01c860" providerId="ADAL" clId="{E3DA1103-9E0E-4F82-997D-E51F4BCD2C8E}" dt="2023-10-06T16:33:52.334" v="2899" actId="20577"/>
        <pc:sldMkLst>
          <pc:docMk/>
          <pc:sldMk cId="3086581139" sldId="331"/>
        </pc:sldMkLst>
        <pc:spChg chg="add del mod">
          <ac:chgData name="Yisel  Alejandra Recalde Eraso" userId="8174e6d7-66d7-4bc1-b757-463d1c01c860" providerId="ADAL" clId="{E3DA1103-9E0E-4F82-997D-E51F4BCD2C8E}" dt="2023-10-06T16:26:59.556" v="2676" actId="478"/>
          <ac:spMkLst>
            <pc:docMk/>
            <pc:sldMk cId="3086581139" sldId="331"/>
            <ac:spMk id="2" creationId="{5D09C4AE-6C2A-E35C-BF5C-301A4A70EE53}"/>
          </ac:spMkLst>
        </pc:spChg>
        <pc:spChg chg="mod">
          <ac:chgData name="Yisel  Alejandra Recalde Eraso" userId="8174e6d7-66d7-4bc1-b757-463d1c01c860" providerId="ADAL" clId="{E3DA1103-9E0E-4F82-997D-E51F4BCD2C8E}" dt="2023-10-06T14:58:13.184" v="324" actId="20577"/>
          <ac:spMkLst>
            <pc:docMk/>
            <pc:sldMk cId="3086581139" sldId="331"/>
            <ac:spMk id="3" creationId="{34414BB5-3228-05E3-651C-73185CFAD372}"/>
          </ac:spMkLst>
        </pc:spChg>
        <pc:spChg chg="mod">
          <ac:chgData name="Yisel  Alejandra Recalde Eraso" userId="8174e6d7-66d7-4bc1-b757-463d1c01c860" providerId="ADAL" clId="{E3DA1103-9E0E-4F82-997D-E51F4BCD2C8E}" dt="2023-10-06T16:33:52.334" v="2899" actId="20577"/>
          <ac:spMkLst>
            <pc:docMk/>
            <pc:sldMk cId="3086581139" sldId="331"/>
            <ac:spMk id="4" creationId="{5D4828D5-BDCE-8802-1C24-DF9F80A057AF}"/>
          </ac:spMkLst>
        </pc:spChg>
        <pc:spChg chg="add mod">
          <ac:chgData name="Yisel  Alejandra Recalde Eraso" userId="8174e6d7-66d7-4bc1-b757-463d1c01c860" providerId="ADAL" clId="{E3DA1103-9E0E-4F82-997D-E51F4BCD2C8E}" dt="2023-10-06T16:30:37.049" v="2801" actId="1076"/>
          <ac:spMkLst>
            <pc:docMk/>
            <pc:sldMk cId="3086581139" sldId="331"/>
            <ac:spMk id="8" creationId="{4ABF85F7-CF96-7A60-27CC-C0C47578F2A3}"/>
          </ac:spMkLst>
        </pc:spChg>
      </pc:sldChg>
      <pc:sldChg chg="addSp modSp add mod ord">
        <pc:chgData name="Yisel  Alejandra Recalde Eraso" userId="8174e6d7-66d7-4bc1-b757-463d1c01c860" providerId="ADAL" clId="{E3DA1103-9E0E-4F82-997D-E51F4BCD2C8E}" dt="2023-10-06T16:34:04.958" v="2900" actId="20577"/>
        <pc:sldMkLst>
          <pc:docMk/>
          <pc:sldMk cId="12204213" sldId="332"/>
        </pc:sldMkLst>
        <pc:spChg chg="mod">
          <ac:chgData name="Yisel  Alejandra Recalde Eraso" userId="8174e6d7-66d7-4bc1-b757-463d1c01c860" providerId="ADAL" clId="{E3DA1103-9E0E-4F82-997D-E51F4BCD2C8E}" dt="2023-10-06T16:34:04.958" v="2900" actId="20577"/>
          <ac:spMkLst>
            <pc:docMk/>
            <pc:sldMk cId="12204213" sldId="332"/>
            <ac:spMk id="2" creationId="{5D09C4AE-6C2A-E35C-BF5C-301A4A70EE53}"/>
          </ac:spMkLst>
        </pc:spChg>
        <pc:spChg chg="mod">
          <ac:chgData name="Yisel  Alejandra Recalde Eraso" userId="8174e6d7-66d7-4bc1-b757-463d1c01c860" providerId="ADAL" clId="{E3DA1103-9E0E-4F82-997D-E51F4BCD2C8E}" dt="2023-10-06T16:30:47.167" v="2802" actId="20577"/>
          <ac:spMkLst>
            <pc:docMk/>
            <pc:sldMk cId="12204213" sldId="332"/>
            <ac:spMk id="4" creationId="{5D4828D5-BDCE-8802-1C24-DF9F80A057AF}"/>
          </ac:spMkLst>
        </pc:spChg>
        <pc:spChg chg="add mod">
          <ac:chgData name="Yisel  Alejandra Recalde Eraso" userId="8174e6d7-66d7-4bc1-b757-463d1c01c860" providerId="ADAL" clId="{E3DA1103-9E0E-4F82-997D-E51F4BCD2C8E}" dt="2023-10-06T15:06:38.767" v="1091" actId="1076"/>
          <ac:spMkLst>
            <pc:docMk/>
            <pc:sldMk cId="12204213" sldId="332"/>
            <ac:spMk id="8" creationId="{01630E29-BC61-9BDE-43FA-590CAC9B1FBE}"/>
          </ac:spMkLst>
        </pc:spChg>
      </pc:sldChg>
      <pc:sldChg chg="addSp delSp modSp add mod">
        <pc:chgData name="Yisel  Alejandra Recalde Eraso" userId="8174e6d7-66d7-4bc1-b757-463d1c01c860" providerId="ADAL" clId="{E3DA1103-9E0E-4F82-997D-E51F4BCD2C8E}" dt="2023-10-06T16:29:49.613" v="2800" actId="20577"/>
        <pc:sldMkLst>
          <pc:docMk/>
          <pc:sldMk cId="2491553883" sldId="333"/>
        </pc:sldMkLst>
        <pc:spChg chg="mod">
          <ac:chgData name="Yisel  Alejandra Recalde Eraso" userId="8174e6d7-66d7-4bc1-b757-463d1c01c860" providerId="ADAL" clId="{E3DA1103-9E0E-4F82-997D-E51F4BCD2C8E}" dt="2023-10-06T16:29:33.330" v="2789" actId="20577"/>
          <ac:spMkLst>
            <pc:docMk/>
            <pc:sldMk cId="2491553883" sldId="333"/>
            <ac:spMk id="2" creationId="{5D09C4AE-6C2A-E35C-BF5C-301A4A70EE53}"/>
          </ac:spMkLst>
        </pc:spChg>
        <pc:spChg chg="del mod">
          <ac:chgData name="Yisel  Alejandra Recalde Eraso" userId="8174e6d7-66d7-4bc1-b757-463d1c01c860" providerId="ADAL" clId="{E3DA1103-9E0E-4F82-997D-E51F4BCD2C8E}" dt="2023-10-06T16:26:43.337" v="2672" actId="478"/>
          <ac:spMkLst>
            <pc:docMk/>
            <pc:sldMk cId="2491553883" sldId="333"/>
            <ac:spMk id="4" creationId="{5D4828D5-BDCE-8802-1C24-DF9F80A057AF}"/>
          </ac:spMkLst>
        </pc:spChg>
        <pc:spChg chg="del">
          <ac:chgData name="Yisel  Alejandra Recalde Eraso" userId="8174e6d7-66d7-4bc1-b757-463d1c01c860" providerId="ADAL" clId="{E3DA1103-9E0E-4F82-997D-E51F4BCD2C8E}" dt="2023-10-06T15:10:45.198" v="1476" actId="478"/>
          <ac:spMkLst>
            <pc:docMk/>
            <pc:sldMk cId="2491553883" sldId="333"/>
            <ac:spMk id="8" creationId="{01630E29-BC61-9BDE-43FA-590CAC9B1FBE}"/>
          </ac:spMkLst>
        </pc:spChg>
        <pc:spChg chg="add mod">
          <ac:chgData name="Yisel  Alejandra Recalde Eraso" userId="8174e6d7-66d7-4bc1-b757-463d1c01c860" providerId="ADAL" clId="{E3DA1103-9E0E-4F82-997D-E51F4BCD2C8E}" dt="2023-10-06T16:29:49.613" v="2800" actId="20577"/>
          <ac:spMkLst>
            <pc:docMk/>
            <pc:sldMk cId="2491553883" sldId="333"/>
            <ac:spMk id="10" creationId="{F219E0EA-DBEB-A7B1-3C57-AC937F2ACFA1}"/>
          </ac:spMkLst>
        </pc:spChg>
        <pc:graphicFrameChg chg="add mod modGraphic">
          <ac:chgData name="Yisel  Alejandra Recalde Eraso" userId="8174e6d7-66d7-4bc1-b757-463d1c01c860" providerId="ADAL" clId="{E3DA1103-9E0E-4F82-997D-E51F4BCD2C8E}" dt="2023-10-06T16:29:29.110" v="2787" actId="1076"/>
          <ac:graphicFrameMkLst>
            <pc:docMk/>
            <pc:sldMk cId="2491553883" sldId="333"/>
            <ac:graphicFrameMk id="9" creationId="{1ECF8536-BE3C-3B09-8328-A92954667A5D}"/>
          </ac:graphicFrameMkLst>
        </pc:graphicFrameChg>
      </pc:sldChg>
      <pc:sldChg chg="new del">
        <pc:chgData name="Yisel  Alejandra Recalde Eraso" userId="8174e6d7-66d7-4bc1-b757-463d1c01c860" providerId="ADAL" clId="{E3DA1103-9E0E-4F82-997D-E51F4BCD2C8E}" dt="2023-10-06T15:14:38.333" v="1884" actId="47"/>
        <pc:sldMkLst>
          <pc:docMk/>
          <pc:sldMk cId="1609348773" sldId="334"/>
        </pc:sldMkLst>
      </pc:sldChg>
      <pc:sldChg chg="addSp delSp modSp add mod">
        <pc:chgData name="Yisel  Alejandra Recalde Eraso" userId="8174e6d7-66d7-4bc1-b757-463d1c01c860" providerId="ADAL" clId="{E3DA1103-9E0E-4F82-997D-E51F4BCD2C8E}" dt="2023-10-06T16:34:11.600" v="2902" actId="20577"/>
        <pc:sldMkLst>
          <pc:docMk/>
          <pc:sldMk cId="3003374961" sldId="334"/>
        </pc:sldMkLst>
        <pc:spChg chg="del">
          <ac:chgData name="Yisel  Alejandra Recalde Eraso" userId="8174e6d7-66d7-4bc1-b757-463d1c01c860" providerId="ADAL" clId="{E3DA1103-9E0E-4F82-997D-E51F4BCD2C8E}" dt="2023-10-06T15:15:01.174" v="1923" actId="478"/>
          <ac:spMkLst>
            <pc:docMk/>
            <pc:sldMk cId="3003374961" sldId="334"/>
            <ac:spMk id="2" creationId="{5D09C4AE-6C2A-E35C-BF5C-301A4A70EE53}"/>
          </ac:spMkLst>
        </pc:spChg>
        <pc:spChg chg="mod">
          <ac:chgData name="Yisel  Alejandra Recalde Eraso" userId="8174e6d7-66d7-4bc1-b757-463d1c01c860" providerId="ADAL" clId="{E3DA1103-9E0E-4F82-997D-E51F4BCD2C8E}" dt="2023-10-06T15:15:53.220" v="1952" actId="108"/>
          <ac:spMkLst>
            <pc:docMk/>
            <pc:sldMk cId="3003374961" sldId="334"/>
            <ac:spMk id="3" creationId="{34414BB5-3228-05E3-651C-73185CFAD372}"/>
          </ac:spMkLst>
        </pc:spChg>
        <pc:spChg chg="mod">
          <ac:chgData name="Yisel  Alejandra Recalde Eraso" userId="8174e6d7-66d7-4bc1-b757-463d1c01c860" providerId="ADAL" clId="{E3DA1103-9E0E-4F82-997D-E51F4BCD2C8E}" dt="2023-10-06T16:34:11.600" v="2902" actId="20577"/>
          <ac:spMkLst>
            <pc:docMk/>
            <pc:sldMk cId="3003374961" sldId="334"/>
            <ac:spMk id="4" creationId="{5D4828D5-BDCE-8802-1C24-DF9F80A057AF}"/>
          </ac:spMkLst>
        </pc:spChg>
        <pc:spChg chg="del mod">
          <ac:chgData name="Yisel  Alejandra Recalde Eraso" userId="8174e6d7-66d7-4bc1-b757-463d1c01c860" providerId="ADAL" clId="{E3DA1103-9E0E-4F82-997D-E51F4BCD2C8E}" dt="2023-10-06T15:14:57.937" v="1921" actId="478"/>
          <ac:spMkLst>
            <pc:docMk/>
            <pc:sldMk cId="3003374961" sldId="334"/>
            <ac:spMk id="8" creationId="{01630E29-BC61-9BDE-43FA-590CAC9B1FBE}"/>
          </ac:spMkLst>
        </pc:spChg>
        <pc:spChg chg="add del mod">
          <ac:chgData name="Yisel  Alejandra Recalde Eraso" userId="8174e6d7-66d7-4bc1-b757-463d1c01c860" providerId="ADAL" clId="{E3DA1103-9E0E-4F82-997D-E51F4BCD2C8E}" dt="2023-10-06T16:31:46.457" v="2832"/>
          <ac:spMkLst>
            <pc:docMk/>
            <pc:sldMk cId="3003374961" sldId="334"/>
            <ac:spMk id="9" creationId="{BF61151E-0DC2-4B7F-97C9-CD1CECE36EFC}"/>
          </ac:spMkLst>
        </pc:spChg>
        <pc:spChg chg="add mod">
          <ac:chgData name="Yisel  Alejandra Recalde Eraso" userId="8174e6d7-66d7-4bc1-b757-463d1c01c860" providerId="ADAL" clId="{E3DA1103-9E0E-4F82-997D-E51F4BCD2C8E}" dt="2023-10-06T16:32:49.795" v="2874" actId="113"/>
          <ac:spMkLst>
            <pc:docMk/>
            <pc:sldMk cId="3003374961" sldId="334"/>
            <ac:spMk id="10" creationId="{AF8BD7CF-7FA0-D638-ACE5-D48B09DCC940}"/>
          </ac:spMkLst>
        </pc:spChg>
        <pc:spChg chg="add mod">
          <ac:chgData name="Yisel  Alejandra Recalde Eraso" userId="8174e6d7-66d7-4bc1-b757-463d1c01c860" providerId="ADAL" clId="{E3DA1103-9E0E-4F82-997D-E51F4BCD2C8E}" dt="2023-10-06T16:32:52.945" v="2875" actId="113"/>
          <ac:spMkLst>
            <pc:docMk/>
            <pc:sldMk cId="3003374961" sldId="334"/>
            <ac:spMk id="11" creationId="{CBC1623A-1371-A9DB-76F0-7A679859169B}"/>
          </ac:spMkLst>
        </pc:spChg>
      </pc:sldChg>
      <pc:sldMasterChg chg="delSldLayout">
        <pc:chgData name="Yisel  Alejandra Recalde Eraso" userId="8174e6d7-66d7-4bc1-b757-463d1c01c860" providerId="ADAL" clId="{E3DA1103-9E0E-4F82-997D-E51F4BCD2C8E}" dt="2023-10-06T15:16:42.371" v="2615" actId="47"/>
        <pc:sldMasterMkLst>
          <pc:docMk/>
          <pc:sldMasterMk cId="0" sldId="2147483672"/>
        </pc:sldMasterMkLst>
        <pc:sldLayoutChg chg="del">
          <pc:chgData name="Yisel  Alejandra Recalde Eraso" userId="8174e6d7-66d7-4bc1-b757-463d1c01c860" providerId="ADAL" clId="{E3DA1103-9E0E-4F82-997D-E51F4BCD2C8E}" dt="2023-10-06T15:16:42.371" v="2615" actId="47"/>
          <pc:sldLayoutMkLst>
            <pc:docMk/>
            <pc:sldMasterMk cId="0" sldId="2147483672"/>
            <pc:sldLayoutMk cId="0"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de7457949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de745794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1">
  <p:cSld name="BLANK_1">
    <p:spTree>
      <p:nvGrpSpPr>
        <p:cNvPr id="1" name="Shape 146"/>
        <p:cNvGrpSpPr/>
        <p:nvPr/>
      </p:nvGrpSpPr>
      <p:grpSpPr>
        <a:xfrm>
          <a:off x="0" y="0"/>
          <a:ext cx="0" cy="0"/>
          <a:chOff x="0" y="0"/>
          <a:chExt cx="0" cy="0"/>
        </a:xfrm>
      </p:grpSpPr>
      <p:sp>
        <p:nvSpPr>
          <p:cNvPr id="147" name="Google Shape;147;p20"/>
          <p:cNvSpPr/>
          <p:nvPr/>
        </p:nvSpPr>
        <p:spPr>
          <a:xfrm rot="-1949626">
            <a:off x="6835838" y="1205979"/>
            <a:ext cx="2861462" cy="2861462"/>
          </a:xfrm>
          <a:prstGeom prst="rect">
            <a:avLst/>
          </a:prstGeom>
          <a:solidFill>
            <a:srgbClr val="154A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0"/>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0"/>
          <p:cNvSpPr txBox="1">
            <a:spLocks noGrp="1"/>
          </p:cNvSpPr>
          <p:nvPr>
            <p:ph type="title" hasCustomPrompt="1"/>
          </p:nvPr>
        </p:nvSpPr>
        <p:spPr>
          <a:xfrm>
            <a:off x="978477" y="3770050"/>
            <a:ext cx="1892100" cy="482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1pPr>
            <a:lvl2pPr lvl="1"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2pPr>
            <a:lvl3pPr lvl="2"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3pPr>
            <a:lvl4pPr lvl="3"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4pPr>
            <a:lvl5pPr lvl="4"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5pPr>
            <a:lvl6pPr lvl="5"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6pPr>
            <a:lvl7pPr lvl="6"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7pPr>
            <a:lvl8pPr lvl="7"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8pPr>
            <a:lvl9pPr lvl="8" algn="r" rtl="0">
              <a:spcBef>
                <a:spcPts val="0"/>
              </a:spcBef>
              <a:spcAft>
                <a:spcPts val="0"/>
              </a:spcAft>
              <a:buClr>
                <a:srgbClr val="EFD67E"/>
              </a:buClr>
              <a:buSzPts val="3600"/>
              <a:buFont typeface="Montserrat"/>
              <a:buNone/>
              <a:defRPr b="1">
                <a:solidFill>
                  <a:srgbClr val="EFD67E"/>
                </a:solidFill>
                <a:latin typeface="Montserrat"/>
                <a:ea typeface="Montserrat"/>
                <a:cs typeface="Montserrat"/>
                <a:sym typeface="Montserrat"/>
              </a:defRPr>
            </a:lvl9pPr>
          </a:lstStyle>
          <a:p>
            <a:r>
              <a:rPr lang="es-ES" dirty="0"/>
              <a:t>Clic agregar título</a:t>
            </a:r>
            <a:endParaRPr dirty="0"/>
          </a:p>
        </p:txBody>
      </p:sp>
      <p:sp>
        <p:nvSpPr>
          <p:cNvPr id="150" name="Google Shape;150;p20"/>
          <p:cNvSpPr txBox="1">
            <a:spLocks noGrp="1"/>
          </p:cNvSpPr>
          <p:nvPr>
            <p:ph type="subTitle" idx="1"/>
          </p:nvPr>
        </p:nvSpPr>
        <p:spPr>
          <a:xfrm>
            <a:off x="6768119" y="1791589"/>
            <a:ext cx="1892100" cy="1712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solidFill>
                  <a:srgbClr val="FFFFFF"/>
                </a:solidFill>
                <a:latin typeface="Montserrat Light"/>
                <a:ea typeface="Montserrat Light"/>
                <a:cs typeface="Montserrat Light"/>
                <a:sym typeface="Montserrat Light"/>
              </a:defRPr>
            </a:lvl1pPr>
            <a:lvl2pPr lvl="1" rtl="0">
              <a:spcBef>
                <a:spcPts val="0"/>
              </a:spcBef>
              <a:spcAft>
                <a:spcPts val="0"/>
              </a:spcAft>
              <a:buNone/>
              <a:defRPr>
                <a:solidFill>
                  <a:srgbClr val="FFFFFF"/>
                </a:solidFill>
                <a:latin typeface="Montserrat Light"/>
                <a:ea typeface="Montserrat Light"/>
                <a:cs typeface="Montserrat Light"/>
                <a:sym typeface="Montserrat Light"/>
              </a:defRPr>
            </a:lvl2pPr>
            <a:lvl3pPr lvl="2" rtl="0">
              <a:spcBef>
                <a:spcPts val="0"/>
              </a:spcBef>
              <a:spcAft>
                <a:spcPts val="0"/>
              </a:spcAft>
              <a:buNone/>
              <a:defRPr>
                <a:solidFill>
                  <a:srgbClr val="FFFFFF"/>
                </a:solidFill>
                <a:latin typeface="Montserrat Light"/>
                <a:ea typeface="Montserrat Light"/>
                <a:cs typeface="Montserrat Light"/>
                <a:sym typeface="Montserrat Light"/>
              </a:defRPr>
            </a:lvl3pPr>
            <a:lvl4pPr lvl="3" rtl="0">
              <a:spcBef>
                <a:spcPts val="0"/>
              </a:spcBef>
              <a:spcAft>
                <a:spcPts val="0"/>
              </a:spcAft>
              <a:buNone/>
              <a:defRPr>
                <a:solidFill>
                  <a:srgbClr val="FFFFFF"/>
                </a:solidFill>
                <a:latin typeface="Montserrat Light"/>
                <a:ea typeface="Montserrat Light"/>
                <a:cs typeface="Montserrat Light"/>
                <a:sym typeface="Montserrat Light"/>
              </a:defRPr>
            </a:lvl4pPr>
            <a:lvl5pPr lvl="4" rtl="0">
              <a:spcBef>
                <a:spcPts val="0"/>
              </a:spcBef>
              <a:spcAft>
                <a:spcPts val="0"/>
              </a:spcAft>
              <a:buNone/>
              <a:defRPr>
                <a:solidFill>
                  <a:srgbClr val="FFFFFF"/>
                </a:solidFill>
                <a:latin typeface="Montserrat Light"/>
                <a:ea typeface="Montserrat Light"/>
                <a:cs typeface="Montserrat Light"/>
                <a:sym typeface="Montserrat Light"/>
              </a:defRPr>
            </a:lvl5pPr>
            <a:lvl6pPr lvl="5" rtl="0">
              <a:spcBef>
                <a:spcPts val="0"/>
              </a:spcBef>
              <a:spcAft>
                <a:spcPts val="0"/>
              </a:spcAft>
              <a:buNone/>
              <a:defRPr>
                <a:solidFill>
                  <a:srgbClr val="FFFFFF"/>
                </a:solidFill>
                <a:latin typeface="Montserrat Light"/>
                <a:ea typeface="Montserrat Light"/>
                <a:cs typeface="Montserrat Light"/>
                <a:sym typeface="Montserrat Light"/>
              </a:defRPr>
            </a:lvl6pPr>
            <a:lvl7pPr lvl="6" rtl="0">
              <a:spcBef>
                <a:spcPts val="0"/>
              </a:spcBef>
              <a:spcAft>
                <a:spcPts val="0"/>
              </a:spcAft>
              <a:buNone/>
              <a:defRPr>
                <a:solidFill>
                  <a:srgbClr val="FFFFFF"/>
                </a:solidFill>
                <a:latin typeface="Montserrat Light"/>
                <a:ea typeface="Montserrat Light"/>
                <a:cs typeface="Montserrat Light"/>
                <a:sym typeface="Montserrat Light"/>
              </a:defRPr>
            </a:lvl7pPr>
            <a:lvl8pPr lvl="7" rtl="0">
              <a:spcBef>
                <a:spcPts val="0"/>
              </a:spcBef>
              <a:spcAft>
                <a:spcPts val="0"/>
              </a:spcAft>
              <a:buNone/>
              <a:defRPr>
                <a:solidFill>
                  <a:srgbClr val="FFFFFF"/>
                </a:solidFill>
                <a:latin typeface="Montserrat Light"/>
                <a:ea typeface="Montserrat Light"/>
                <a:cs typeface="Montserrat Light"/>
                <a:sym typeface="Montserrat Light"/>
              </a:defRPr>
            </a:lvl8pPr>
            <a:lvl9pPr lvl="8" rtl="0">
              <a:spcBef>
                <a:spcPts val="0"/>
              </a:spcBef>
              <a:spcAft>
                <a:spcPts val="0"/>
              </a:spcAft>
              <a:buNone/>
              <a:defRPr>
                <a:solidFill>
                  <a:srgbClr val="FFFFFF"/>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66" r:id="rId3"/>
    <p:sldLayoutId id="214748367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a:extLst>
              <a:ext uri="{FF2B5EF4-FFF2-40B4-BE49-F238E27FC236}">
                <a16:creationId xmlns:a16="http://schemas.microsoft.com/office/drawing/2014/main" id="{5D09C4AE-6C2A-E35C-BF5C-301A4A70EE53}"/>
              </a:ext>
            </a:extLst>
          </p:cNvPr>
          <p:cNvSpPr txBox="1"/>
          <p:nvPr/>
        </p:nvSpPr>
        <p:spPr>
          <a:xfrm>
            <a:off x="3891516" y="347312"/>
            <a:ext cx="4976039" cy="504753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6.</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Prototipo final</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r>
              <a:rPr lang="es-MX" dirty="0" smtClean="0">
                <a:solidFill>
                  <a:schemeClr val="tx1"/>
                </a:solidFill>
                <a:latin typeface="Montserrat Light" panose="00000400000000000000" pitchFamily="2" charset="0"/>
              </a:rPr>
              <a:t>Este prototipo final debe prender y apagar los bobillos led, además mover el servo.</a:t>
            </a:r>
          </a:p>
          <a:p>
            <a:pPr algn="just"/>
            <a:r>
              <a:rPr lang="es-MX" dirty="0" smtClean="0">
                <a:solidFill>
                  <a:schemeClr val="tx1"/>
                </a:solidFill>
                <a:latin typeface="Montserrat Light" panose="00000400000000000000" pitchFamily="2" charset="0"/>
              </a:rPr>
              <a:t>Así simulamos el movimiento y función del corazón, para finalizar hacemos la exposición de trabajo realizado y en funcionamiento desde las dos áreas transversales, a los docentes de Biología y tecnología , además de la exposición oral se debe entregar un libro virtual y una presentación en </a:t>
            </a:r>
            <a:r>
              <a:rPr lang="es-MX" dirty="0" err="1" smtClean="0">
                <a:solidFill>
                  <a:schemeClr val="tx1"/>
                </a:solidFill>
                <a:latin typeface="Montserrat Light" panose="00000400000000000000" pitchFamily="2" charset="0"/>
              </a:rPr>
              <a:t>pdf</a:t>
            </a:r>
            <a:r>
              <a:rPr lang="es-MX" dirty="0" smtClean="0">
                <a:solidFill>
                  <a:schemeClr val="tx1"/>
                </a:solidFill>
                <a:latin typeface="Montserrat Light" panose="00000400000000000000" pitchFamily="2" charset="0"/>
              </a:rPr>
              <a:t> lustrando todo el proceso. </a:t>
            </a: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pic>
        <p:nvPicPr>
          <p:cNvPr id="5" name="Picture 2" descr="https://lh7-us.googleusercontent.com/pYjvbZzcAwslJpk7MTmidtrSP68M-AfIkSm_7m0hcPgPjTRlgqizlqJ5s9esGo6yeYQG3QSLpm_M7sJI6l1M42xmQ659H-FnCrDMnd2GHdMYbxU4ZeiKMjOTtzRJiDq84VQbKOu2vBBx7og1EeI6wA=s2048"/>
          <p:cNvPicPr>
            <a:picLocks noChangeAspect="1" noChangeArrowheads="1"/>
          </p:cNvPicPr>
          <p:nvPr/>
        </p:nvPicPr>
        <p:blipFill rotWithShape="1">
          <a:blip r:embed="rId2">
            <a:extLst>
              <a:ext uri="{28A0092B-C50C-407E-A947-70E740481C1C}">
                <a14:useLocalDpi xmlns:a14="http://schemas.microsoft.com/office/drawing/2010/main" val="0"/>
              </a:ext>
            </a:extLst>
          </a:blip>
          <a:srcRect t="7505" r="50240"/>
          <a:stretch/>
        </p:blipFill>
        <p:spPr bwMode="auto">
          <a:xfrm>
            <a:off x="330453" y="268917"/>
            <a:ext cx="3622023" cy="254286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Imagen que contiene interior, mujer, cocina, haciendo&#10;&#10;Descripción generada automáticamente">
            <a:extLst>
              <a:ext uri="{FF2B5EF4-FFF2-40B4-BE49-F238E27FC236}">
                <a16:creationId xmlns:a16="http://schemas.microsoft.com/office/drawing/2014/main" id="{1CF31F8F-A7DA-ABD9-C513-A2CAED893EB7}"/>
              </a:ext>
            </a:extLst>
          </p:cNvPr>
          <p:cNvPicPr>
            <a:picLocks noChangeAspect="1"/>
          </p:cNvPicPr>
          <p:nvPr/>
        </p:nvPicPr>
        <p:blipFill rotWithShape="1">
          <a:blip r:embed="rId3"/>
          <a:srcRect l="14476" r="26808" b="1"/>
          <a:stretch/>
        </p:blipFill>
        <p:spPr>
          <a:xfrm>
            <a:off x="5505825" y="676584"/>
            <a:ext cx="3745151" cy="1871331"/>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2" name="Imagen 1"/>
          <p:cNvPicPr>
            <a:picLocks noChangeAspect="1"/>
          </p:cNvPicPr>
          <p:nvPr/>
        </p:nvPicPr>
        <p:blipFill>
          <a:blip r:embed="rId4"/>
          <a:stretch>
            <a:fillRect/>
          </a:stretch>
        </p:blipFill>
        <p:spPr>
          <a:xfrm>
            <a:off x="127574" y="2890175"/>
            <a:ext cx="3763942" cy="2081791"/>
          </a:xfrm>
          <a:prstGeom prst="rect">
            <a:avLst/>
          </a:prstGeom>
        </p:spPr>
      </p:pic>
    </p:spTree>
    <p:extLst>
      <p:ext uri="{BB962C8B-B14F-4D97-AF65-F5344CB8AC3E}">
        <p14:creationId xmlns:p14="http://schemas.microsoft.com/office/powerpoint/2010/main" val="2766887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191353" y="1315045"/>
            <a:ext cx="3104707" cy="2462213"/>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Conclusiones:</a:t>
            </a:r>
          </a:p>
          <a:p>
            <a:pPr algn="just"/>
            <a:r>
              <a:rPr lang="es-MX" dirty="0" smtClean="0">
                <a:solidFill>
                  <a:schemeClr val="tx1"/>
                </a:solidFill>
                <a:latin typeface="Montserrat Light" panose="00000400000000000000" pitchFamily="2" charset="0"/>
              </a:rPr>
              <a:t>Se puede concluir que la estrategia de la transversalidad del área de tecnología y Biología es un acierto ya que se aplica lo aprendido en programación en el sustentar el funcionamiento del corazón.</a:t>
            </a:r>
          </a:p>
          <a:p>
            <a:pPr algn="just"/>
            <a:r>
              <a:rPr lang="es-MX" dirty="0" smtClean="0">
                <a:solidFill>
                  <a:schemeClr val="tx1"/>
                </a:solidFill>
                <a:latin typeface="Montserrat Light" panose="00000400000000000000" pitchFamily="2" charset="0"/>
              </a:rPr>
              <a:t>Se evidencia el trabajo cooperativo y colaborativo de los estudiantes. </a:t>
            </a:r>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450866" y="2165034"/>
            <a:ext cx="1785222" cy="267765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r>
              <a:rPr lang="es-MX" dirty="0" smtClean="0">
                <a:solidFill>
                  <a:schemeClr val="tx1"/>
                </a:solidFill>
                <a:latin typeface="Montserrat Light" panose="00000400000000000000" pitchFamily="2" charset="0"/>
              </a:rPr>
              <a:t>Algunos grupos de estudiantes no cumplieron con su rol dentro del grupo.</a:t>
            </a:r>
          </a:p>
          <a:p>
            <a:pPr algn="just"/>
            <a:r>
              <a:rPr lang="es-MX" dirty="0" smtClean="0">
                <a:solidFill>
                  <a:schemeClr val="tx1"/>
                </a:solidFill>
                <a:latin typeface="Montserrat Light" panose="00000400000000000000" pitchFamily="2" charset="0"/>
              </a:rPr>
              <a:t>Algunos estudiantes no entregaron trabajos.</a:t>
            </a:r>
          </a:p>
          <a:p>
            <a:pPr algn="just"/>
            <a:r>
              <a:rPr lang="es-MX" dirty="0" smtClean="0">
                <a:solidFill>
                  <a:schemeClr val="tx1"/>
                </a:solidFill>
                <a:latin typeface="Montserrat Light" panose="00000400000000000000" pitchFamily="2" charset="0"/>
              </a:rPr>
              <a:t>Desintegración de grupos.</a:t>
            </a:r>
          </a:p>
        </p:txBody>
      </p:sp>
      <p:sp>
        <p:nvSpPr>
          <p:cNvPr id="11" name="CuadroTexto 2">
            <a:extLst>
              <a:ext uri="{FF2B5EF4-FFF2-40B4-BE49-F238E27FC236}">
                <a16:creationId xmlns:a16="http://schemas.microsoft.com/office/drawing/2014/main" id="{CBC1623A-1371-A9DB-76F0-7A679859169B}"/>
              </a:ext>
            </a:extLst>
          </p:cNvPr>
          <p:cNvSpPr txBox="1"/>
          <p:nvPr/>
        </p:nvSpPr>
        <p:spPr>
          <a:xfrm>
            <a:off x="5822586" y="2165034"/>
            <a:ext cx="2938641" cy="2031325"/>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r>
              <a:rPr lang="es-MX" dirty="0">
                <a:solidFill>
                  <a:schemeClr val="tx1"/>
                </a:solidFill>
                <a:latin typeface="Montserrat Light" panose="00000400000000000000" pitchFamily="2" charset="0"/>
              </a:rPr>
              <a:t>Todos pudimos aprender tanto estudiantes como profesores, se comprendió que no solo hay una manera de enseñar. </a:t>
            </a:r>
            <a:endParaRPr lang="es-MX" dirty="0" smtClean="0">
              <a:solidFill>
                <a:schemeClr val="tx1"/>
              </a:solidFill>
              <a:latin typeface="Montserrat Light" panose="00000400000000000000" pitchFamily="2" charset="0"/>
            </a:endParaRPr>
          </a:p>
          <a:p>
            <a:pPr algn="just"/>
            <a:r>
              <a:rPr lang="es-MX" dirty="0" smtClean="0">
                <a:solidFill>
                  <a:schemeClr val="tx1"/>
                </a:solidFill>
                <a:latin typeface="Montserrat Light" panose="00000400000000000000" pitchFamily="2" charset="0"/>
              </a:rPr>
              <a:t>Se puede hacer transversal el área de tecnología con múltiples áreas y así hacer ´mas creativo el aprender.</a:t>
            </a:r>
            <a:endParaRPr lang="es-MX" dirty="0">
              <a:solidFill>
                <a:schemeClr val="tx1"/>
              </a:solidFill>
              <a:latin typeface="Montserrat Light" panose="00000400000000000000" pitchFamily="2" charset="0"/>
            </a:endParaRPr>
          </a:p>
        </p:txBody>
      </p:sp>
    </p:spTree>
    <p:extLst>
      <p:ext uri="{BB962C8B-B14F-4D97-AF65-F5344CB8AC3E}">
        <p14:creationId xmlns:p14="http://schemas.microsoft.com/office/powerpoint/2010/main" val="300337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 name="Imagen 1"/>
          <p:cNvPicPr>
            <a:picLocks noChangeAspect="1"/>
          </p:cNvPicPr>
          <p:nvPr/>
        </p:nvPicPr>
        <p:blipFill rotWithShape="1">
          <a:blip r:embed="rId3"/>
          <a:srcRect t="8727" r="2302"/>
          <a:stretch/>
        </p:blipFill>
        <p:spPr>
          <a:xfrm>
            <a:off x="269575" y="113296"/>
            <a:ext cx="8732520" cy="4766796"/>
          </a:xfrm>
          <a:prstGeom prst="rect">
            <a:avLst/>
          </a:prstGeom>
        </p:spPr>
      </p:pic>
      <p:sp>
        <p:nvSpPr>
          <p:cNvPr id="281" name="Google Shape;281;p36"/>
          <p:cNvSpPr/>
          <p:nvPr/>
        </p:nvSpPr>
        <p:spPr>
          <a:xfrm>
            <a:off x="-181850" y="2926900"/>
            <a:ext cx="2991900" cy="2991900"/>
          </a:xfrm>
          <a:prstGeom prst="ellipse">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9">
            <a:extLst>
              <a:ext uri="{FF2B5EF4-FFF2-40B4-BE49-F238E27FC236}">
                <a16:creationId xmlns:a16="http://schemas.microsoft.com/office/drawing/2014/main" id="{0A0D9F1F-417D-DD24-9082-18FE340B160D}"/>
              </a:ext>
            </a:extLst>
          </p:cNvPr>
          <p:cNvSpPr>
            <a:spLocks noGrp="1"/>
          </p:cNvSpPr>
          <p:nvPr>
            <p:ph type="title"/>
          </p:nvPr>
        </p:nvSpPr>
        <p:spPr>
          <a:xfrm>
            <a:off x="391257" y="4027321"/>
            <a:ext cx="2931885" cy="482400"/>
          </a:xfrm>
        </p:spPr>
        <p:txBody>
          <a:bodyPr/>
          <a:lstStyle/>
          <a:p>
            <a:r>
              <a:rPr lang="es-ES" sz="2800" dirty="0"/>
              <a:t>Gracias……</a:t>
            </a:r>
            <a:endParaRPr lang="es-CO" sz="2800" dirty="0"/>
          </a:p>
        </p:txBody>
      </p:sp>
      <p:pic>
        <p:nvPicPr>
          <p:cNvPr id="12" name="Imagen 11">
            <a:extLst>
              <a:ext uri="{FF2B5EF4-FFF2-40B4-BE49-F238E27FC236}">
                <a16:creationId xmlns:a16="http://schemas.microsoft.com/office/drawing/2014/main" id="{FF0EA27D-1EBA-02FC-A0B0-465DCF3E861E}"/>
              </a:ext>
            </a:extLst>
          </p:cNvPr>
          <p:cNvPicPr>
            <a:picLocks noChangeAspect="1"/>
          </p:cNvPicPr>
          <p:nvPr/>
        </p:nvPicPr>
        <p:blipFill>
          <a:blip r:embed="rId4">
            <a:biLevel thresh="25000"/>
          </a:blip>
          <a:stretch>
            <a:fillRect/>
          </a:stretch>
        </p:blipFill>
        <p:spPr>
          <a:xfrm>
            <a:off x="269575" y="274321"/>
            <a:ext cx="1261871" cy="466473"/>
          </a:xfrm>
          <a:prstGeom prst="rect">
            <a:avLst/>
          </a:prstGeom>
        </p:spPr>
      </p:pic>
      <p:pic>
        <p:nvPicPr>
          <p:cNvPr id="13" name="Imagen 12">
            <a:extLst>
              <a:ext uri="{FF2B5EF4-FFF2-40B4-BE49-F238E27FC236}">
                <a16:creationId xmlns:a16="http://schemas.microsoft.com/office/drawing/2014/main" id="{AF7CBAC0-C246-B2F0-5F2D-578DC74C66BE}"/>
              </a:ext>
            </a:extLst>
          </p:cNvPr>
          <p:cNvPicPr>
            <a:picLocks noChangeAspect="1"/>
          </p:cNvPicPr>
          <p:nvPr/>
        </p:nvPicPr>
        <p:blipFill>
          <a:blip r:embed="rId5">
            <a:biLevel thresh="25000"/>
          </a:blip>
          <a:stretch>
            <a:fillRect/>
          </a:stretch>
        </p:blipFill>
        <p:spPr>
          <a:xfrm>
            <a:off x="7607809" y="286455"/>
            <a:ext cx="1261870" cy="330856"/>
          </a:xfrm>
          <a:prstGeom prst="rect">
            <a:avLst/>
          </a:prstGeom>
        </p:spPr>
      </p:pic>
      <p:pic>
        <p:nvPicPr>
          <p:cNvPr id="14" name="Imagen 13">
            <a:extLst>
              <a:ext uri="{FF2B5EF4-FFF2-40B4-BE49-F238E27FC236}">
                <a16:creationId xmlns:a16="http://schemas.microsoft.com/office/drawing/2014/main" id="{4CE4361C-CD47-5D14-EA47-D300B7D4D61F}"/>
              </a:ext>
            </a:extLst>
          </p:cNvPr>
          <p:cNvPicPr>
            <a:picLocks noChangeAspect="1"/>
          </p:cNvPicPr>
          <p:nvPr/>
        </p:nvPicPr>
        <p:blipFill>
          <a:blip r:embed="rId6">
            <a:biLevel thresh="25000"/>
          </a:blip>
          <a:stretch>
            <a:fillRect/>
          </a:stretch>
        </p:blipFill>
        <p:spPr>
          <a:xfrm>
            <a:off x="7383156" y="4372353"/>
            <a:ext cx="1629294" cy="50773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dirty="0">
                <a:solidFill>
                  <a:schemeClr val="tx1"/>
                </a:solidFill>
                <a:latin typeface="Montserrat" pitchFamily="2" charset="0"/>
                <a:ea typeface="Calibri" panose="020F0502020204030204" pitchFamily="34" charset="0"/>
                <a:cs typeface="Calibri" panose="020F0502020204030204" pitchFamily="34" charset="0"/>
              </a:rPr>
              <a:t/>
            </a:r>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4" name="Imagen 3">
            <a:extLst>
              <a:ext uri="{FF2B5EF4-FFF2-40B4-BE49-F238E27FC236}">
                <a16:creationId xmlns:a16="http://schemas.microsoft.com/office/drawing/2014/main" id="{19411434-AC06-D30E-242B-2C0942483933}"/>
              </a:ext>
            </a:extLst>
          </p:cNvPr>
          <p:cNvPicPr>
            <a:picLocks noChangeAspect="1"/>
          </p:cNvPicPr>
          <p:nvPr/>
        </p:nvPicPr>
        <p:blipFill>
          <a:blip r:embed="rId6"/>
          <a:stretch>
            <a:fillRect/>
          </a:stretch>
        </p:blipFill>
        <p:spPr>
          <a:xfrm>
            <a:off x="7640850" y="4372353"/>
            <a:ext cx="1371600" cy="666750"/>
          </a:xfrm>
          <a:prstGeom prst="rect">
            <a:avLst/>
          </a:prstGeom>
        </p:spPr>
      </p:pic>
      <p:sp>
        <p:nvSpPr>
          <p:cNvPr id="13" name="Google Shape;270;p35">
            <a:extLst>
              <a:ext uri="{FF2B5EF4-FFF2-40B4-BE49-F238E27FC236}">
                <a16:creationId xmlns:a16="http://schemas.microsoft.com/office/drawing/2014/main" id="{482B77EA-5A75-881B-6D57-F0814DFF9304}"/>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smtClean="0">
                <a:solidFill>
                  <a:schemeClr val="tx1"/>
                </a:solidFill>
                <a:latin typeface="Montserrat" pitchFamily="2" charset="0"/>
                <a:cs typeface="Calibri" panose="020F0502020204030204" pitchFamily="34" charset="0"/>
              </a:rPr>
              <a:t>SUPER HUMANOS</a:t>
            </a:r>
            <a:endParaRPr lang="es-MX" sz="2400" b="1" dirty="0">
              <a:solidFill>
                <a:schemeClr val="tx1"/>
              </a:solidFill>
              <a:latin typeface="Montserrat" pitchFamily="2" charset="0"/>
              <a:cs typeface="Calibri" panose="020F0502020204030204" pitchFamily="34" charset="0"/>
            </a:endParaRPr>
          </a:p>
        </p:txBody>
      </p:sp>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240873" y="982721"/>
            <a:ext cx="4558522"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r>
              <a:rPr lang="es-MX" sz="2400" b="1" dirty="0" smtClean="0">
                <a:solidFill>
                  <a:schemeClr val="tx1"/>
                </a:solidFill>
                <a:latin typeface="Montserrat" pitchFamily="2" charset="0"/>
                <a:cs typeface="Calibri" panose="020F0502020204030204" pitchFamily="34" charset="0"/>
              </a:rPr>
              <a:t>INSTITUTO SAN VICENTE DE PAÚL</a:t>
            </a:r>
          </a:p>
          <a:p>
            <a:r>
              <a:rPr lang="es-MX" sz="2400" b="1" dirty="0" smtClean="0">
                <a:solidFill>
                  <a:schemeClr val="tx1"/>
                </a:solidFill>
                <a:latin typeface="Montserrat" pitchFamily="2" charset="0"/>
                <a:cs typeface="Calibri" panose="020F0502020204030204" pitchFamily="34" charset="0"/>
              </a:rPr>
              <a:t>SAN GIL</a:t>
            </a:r>
          </a:p>
          <a:p>
            <a:r>
              <a:rPr lang="es-MX" sz="2400" b="1" dirty="0" smtClean="0">
                <a:solidFill>
                  <a:schemeClr val="tx1"/>
                </a:solidFill>
                <a:latin typeface="Montserrat" pitchFamily="2" charset="0"/>
                <a:cs typeface="Calibri" panose="020F0502020204030204" pitchFamily="34" charset="0"/>
              </a:rPr>
              <a:t>SANTANDER</a:t>
            </a:r>
          </a:p>
          <a:p>
            <a:endParaRPr lang="es-MX" sz="2400" b="1" dirty="0" smtClean="0">
              <a:solidFill>
                <a:schemeClr val="tx1"/>
              </a:solidFill>
              <a:latin typeface="Montserrat" pitchFamily="2" charset="0"/>
              <a:cs typeface="Calibri" panose="020F0502020204030204" pitchFamily="34" charset="0"/>
            </a:endParaRPr>
          </a:p>
          <a:p>
            <a:r>
              <a:rPr lang="es-MX" sz="2400" b="1" dirty="0" smtClean="0">
                <a:solidFill>
                  <a:schemeClr val="tx1"/>
                </a:solidFill>
                <a:latin typeface="Montserrat" pitchFamily="2" charset="0"/>
                <a:cs typeface="Calibri" panose="020F0502020204030204" pitchFamily="34" charset="0"/>
              </a:rPr>
              <a:t>Integrantes</a:t>
            </a:r>
          </a:p>
          <a:p>
            <a:r>
              <a:rPr lang="es-MX" sz="2400" b="1" dirty="0" smtClean="0">
                <a:solidFill>
                  <a:schemeClr val="tx1"/>
                </a:solidFill>
                <a:latin typeface="Montserrat" pitchFamily="2" charset="0"/>
                <a:cs typeface="Calibri" panose="020F0502020204030204" pitchFamily="34" charset="0"/>
              </a:rPr>
              <a:t>Juan </a:t>
            </a:r>
            <a:r>
              <a:rPr lang="es-MX" sz="2400" b="1" dirty="0">
                <a:solidFill>
                  <a:schemeClr val="tx1"/>
                </a:solidFill>
                <a:latin typeface="Montserrat" pitchFamily="2" charset="0"/>
                <a:cs typeface="Calibri" panose="020F0502020204030204" pitchFamily="34" charset="0"/>
              </a:rPr>
              <a:t>P</a:t>
            </a:r>
            <a:r>
              <a:rPr lang="es-MX" sz="2400" b="1" dirty="0" smtClean="0">
                <a:solidFill>
                  <a:schemeClr val="tx1"/>
                </a:solidFill>
                <a:latin typeface="Montserrat" pitchFamily="2" charset="0"/>
                <a:cs typeface="Calibri" panose="020F0502020204030204" pitchFamily="34" charset="0"/>
              </a:rPr>
              <a:t>ablo González</a:t>
            </a:r>
          </a:p>
          <a:p>
            <a:r>
              <a:rPr lang="es-MX" sz="2400" b="1" dirty="0" smtClean="0">
                <a:solidFill>
                  <a:schemeClr val="tx1"/>
                </a:solidFill>
                <a:latin typeface="Montserrat" pitchFamily="2" charset="0"/>
                <a:cs typeface="Calibri" panose="020F0502020204030204" pitchFamily="34" charset="0"/>
              </a:rPr>
              <a:t>María Angélica González</a:t>
            </a:r>
          </a:p>
          <a:p>
            <a:r>
              <a:rPr lang="es-MX" sz="2400" b="1" dirty="0" smtClean="0">
                <a:solidFill>
                  <a:schemeClr val="tx1"/>
                </a:solidFill>
                <a:latin typeface="Montserrat" pitchFamily="2" charset="0"/>
                <a:cs typeface="Calibri" panose="020F0502020204030204" pitchFamily="34" charset="0"/>
              </a:rPr>
              <a:t>Elkin Rangel</a:t>
            </a:r>
          </a:p>
          <a:p>
            <a:endParaRPr lang="es-MX" sz="2400" b="1" dirty="0">
              <a:solidFill>
                <a:schemeClr val="tx1"/>
              </a:solidFill>
              <a:latin typeface="Montserrat" pitchFamily="2" charset="0"/>
              <a:cs typeface="Calibri" panose="020F0502020204030204" pitchFamily="34" charset="0"/>
            </a:endParaRPr>
          </a:p>
        </p:txBody>
      </p:sp>
      <p:sp>
        <p:nvSpPr>
          <p:cNvPr id="9" name="CuadroTexto 2">
            <a:extLst>
              <a:ext uri="{FF2B5EF4-FFF2-40B4-BE49-F238E27FC236}">
                <a16:creationId xmlns:a16="http://schemas.microsoft.com/office/drawing/2014/main" id="{29FDC506-DC62-979B-C95A-7D70B5813C43}"/>
              </a:ext>
            </a:extLst>
          </p:cNvPr>
          <p:cNvSpPr txBox="1"/>
          <p:nvPr/>
        </p:nvSpPr>
        <p:spPr>
          <a:xfrm>
            <a:off x="4898065" y="1609271"/>
            <a:ext cx="3936172" cy="2677656"/>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 (foto de equipo-IE)</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0" name="Imagen 9">
            <a:extLst>
              <a:ext uri="{FF2B5EF4-FFF2-40B4-BE49-F238E27FC236}">
                <a16:creationId xmlns:a16="http://schemas.microsoft.com/office/drawing/2014/main" id="{C903D7BD-BC4C-3C35-FFA4-A836C001E259}"/>
              </a:ext>
            </a:extLst>
          </p:cNvPr>
          <p:cNvPicPr>
            <a:picLocks noChangeAspect="1"/>
          </p:cNvPicPr>
          <p:nvPr/>
        </p:nvPicPr>
        <p:blipFill>
          <a:blip r:embed="rId7"/>
          <a:stretch>
            <a:fillRect/>
          </a:stretch>
        </p:blipFill>
        <p:spPr>
          <a:xfrm>
            <a:off x="4961861" y="1614578"/>
            <a:ext cx="3792280" cy="2496677"/>
          </a:xfrm>
          <a:prstGeom prst="rect">
            <a:avLst/>
          </a:prstGeom>
        </p:spPr>
      </p:pic>
    </p:spTree>
    <p:extLst>
      <p:ext uri="{BB962C8B-B14F-4D97-AF65-F5344CB8AC3E}">
        <p14:creationId xmlns:p14="http://schemas.microsoft.com/office/powerpoint/2010/main" val="31547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sz="3600" b="1" dirty="0">
                <a:solidFill>
                  <a:schemeClr val="tx1"/>
                </a:solidFill>
                <a:latin typeface="Montserrat" pitchFamily="2" charset="0"/>
                <a:ea typeface="Calibri" panose="020F0502020204030204" pitchFamily="34" charset="0"/>
                <a:cs typeface="Calibri" panose="020F0502020204030204" pitchFamily="34" charset="0"/>
              </a:rPr>
              <a:t/>
            </a:r>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pic>
        <p:nvPicPr>
          <p:cNvPr id="9" name="Imagen 8">
            <a:extLst>
              <a:ext uri="{FF2B5EF4-FFF2-40B4-BE49-F238E27FC236}">
                <a16:creationId xmlns:a16="http://schemas.microsoft.com/office/drawing/2014/main" id="{46809D3A-A827-18ED-7E7D-4053A1800541}"/>
              </a:ext>
            </a:extLst>
          </p:cNvPr>
          <p:cNvPicPr>
            <a:picLocks noChangeAspect="1"/>
          </p:cNvPicPr>
          <p:nvPr/>
        </p:nvPicPr>
        <p:blipFill>
          <a:blip r:embed="rId6"/>
          <a:stretch>
            <a:fillRect/>
          </a:stretch>
        </p:blipFill>
        <p:spPr>
          <a:xfrm>
            <a:off x="7304496" y="4290646"/>
            <a:ext cx="1754443" cy="852854"/>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400" b="1" dirty="0">
                <a:solidFill>
                  <a:schemeClr val="tx1"/>
                </a:solidFill>
                <a:latin typeface="Montserrat" pitchFamily="2" charset="0"/>
                <a:cs typeface="Calibri" panose="020F0502020204030204" pitchFamily="34" charset="0"/>
              </a:rPr>
              <a:t>Contexto 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173241" y="982721"/>
            <a:ext cx="5773903" cy="2462213"/>
          </a:xfrm>
          <a:prstGeom prst="rect">
            <a:avLst/>
          </a:prstGeom>
          <a:noFill/>
        </p:spPr>
        <p:txBody>
          <a:bodyPr wrap="square" rtlCol="0">
            <a:spAutoFit/>
          </a:bodyPr>
          <a:lstStyle/>
          <a:p>
            <a:pPr algn="just"/>
            <a:r>
              <a:rPr lang="es-MX" dirty="0" smtClean="0">
                <a:solidFill>
                  <a:schemeClr val="tx1"/>
                </a:solidFill>
                <a:latin typeface="Montserrat Light" panose="00000400000000000000" pitchFamily="2" charset="0"/>
              </a:rPr>
              <a:t>El Instituto San Vicente de Paúl se encuentra ubicado en el área urbana del municipio de San Gil Santander, la institución cuenta con 800 estudiantes de los grados preescolar a once , en el grado sexto hay 80 estudiantes distribuidos en dos grupos. El problema identificado es que en las </a:t>
            </a:r>
            <a:r>
              <a:rPr lang="es-MX" dirty="0">
                <a:solidFill>
                  <a:schemeClr val="tx1"/>
                </a:solidFill>
                <a:latin typeface="Montserrat Light" panose="00000400000000000000" pitchFamily="2" charset="0"/>
              </a:rPr>
              <a:t>aulas de clase no se lograba un aprendizaje </a:t>
            </a:r>
            <a:r>
              <a:rPr lang="es-MX" dirty="0" smtClean="0">
                <a:solidFill>
                  <a:schemeClr val="tx1"/>
                </a:solidFill>
                <a:latin typeface="Montserrat Light" panose="00000400000000000000" pitchFamily="2" charset="0"/>
              </a:rPr>
              <a:t>optimo a mediano o largo plazo, </a:t>
            </a:r>
            <a:r>
              <a:rPr lang="es-MX" dirty="0">
                <a:solidFill>
                  <a:schemeClr val="tx1"/>
                </a:solidFill>
                <a:latin typeface="Montserrat Light" panose="00000400000000000000" pitchFamily="2" charset="0"/>
              </a:rPr>
              <a:t>los estudiantes no encontraban interés en los temas, no los entendían </a:t>
            </a:r>
            <a:r>
              <a:rPr lang="es-MX" dirty="0" smtClean="0">
                <a:solidFill>
                  <a:schemeClr val="tx1"/>
                </a:solidFill>
                <a:latin typeface="Montserrat Light" panose="00000400000000000000" pitchFamily="2" charset="0"/>
              </a:rPr>
              <a:t>bien, siendo reflejado en los resultados de las pruebas internas y externas, fue </a:t>
            </a:r>
            <a:r>
              <a:rPr lang="es-MX" dirty="0">
                <a:solidFill>
                  <a:schemeClr val="tx1"/>
                </a:solidFill>
                <a:latin typeface="Montserrat Light" panose="00000400000000000000" pitchFamily="2" charset="0"/>
              </a:rPr>
              <a:t>donde nos preguntamos.</a:t>
            </a:r>
          </a:p>
          <a:p>
            <a:pPr algn="just"/>
            <a:r>
              <a:rPr lang="es-MX" dirty="0">
                <a:solidFill>
                  <a:schemeClr val="tx1"/>
                </a:solidFill>
                <a:latin typeface="Montserrat Light" panose="00000400000000000000" pitchFamily="2" charset="0"/>
              </a:rPr>
              <a:t>¿Cómo logramos un mejor aprendizaje?</a:t>
            </a:r>
          </a:p>
          <a:p>
            <a:pPr algn="just"/>
            <a:endParaRPr lang="es-MX" dirty="0">
              <a:solidFill>
                <a:schemeClr val="tx1"/>
              </a:solidFill>
              <a:latin typeface="Montserrat Light" panose="00000400000000000000" pitchFamily="2" charset="0"/>
            </a:endParaRPr>
          </a:p>
        </p:txBody>
      </p:sp>
      <p:sp>
        <p:nvSpPr>
          <p:cNvPr id="12" name="CuadroTexto 2">
            <a:extLst>
              <a:ext uri="{FF2B5EF4-FFF2-40B4-BE49-F238E27FC236}">
                <a16:creationId xmlns:a16="http://schemas.microsoft.com/office/drawing/2014/main" id="{E648AE24-291C-FF3D-3A71-3329D0E90577}"/>
              </a:ext>
            </a:extLst>
          </p:cNvPr>
          <p:cNvSpPr txBox="1"/>
          <p:nvPr/>
        </p:nvSpPr>
        <p:spPr>
          <a:xfrm>
            <a:off x="369274" y="3437920"/>
            <a:ext cx="5191554" cy="1384995"/>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sp>
        <p:nvSpPr>
          <p:cNvPr id="13" name="CuadroTexto 2">
            <a:extLst>
              <a:ext uri="{FF2B5EF4-FFF2-40B4-BE49-F238E27FC236}">
                <a16:creationId xmlns:a16="http://schemas.microsoft.com/office/drawing/2014/main" id="{49836505-FA9F-3928-3367-40DE65CC065D}"/>
              </a:ext>
            </a:extLst>
          </p:cNvPr>
          <p:cNvSpPr txBox="1"/>
          <p:nvPr/>
        </p:nvSpPr>
        <p:spPr>
          <a:xfrm>
            <a:off x="5947144" y="1771531"/>
            <a:ext cx="3111795" cy="1600438"/>
          </a:xfrm>
          <a:prstGeom prst="rect">
            <a:avLst/>
          </a:prstGeom>
          <a:noFill/>
          <a:ln>
            <a:solidFill>
              <a:schemeClr val="accent1"/>
            </a:solidFill>
          </a:ln>
        </p:spPr>
        <p:txBody>
          <a:bodyPr wrap="square" rtlCol="0">
            <a:spAutoFit/>
          </a:bodyPr>
          <a:lstStyle/>
          <a:p>
            <a:pPr algn="just"/>
            <a:r>
              <a:rPr lang="es-MX" dirty="0">
                <a:solidFill>
                  <a:schemeClr val="tx1"/>
                </a:solidFill>
                <a:latin typeface="Montserrat Light" panose="00000400000000000000" pitchFamily="2" charset="0"/>
              </a:rPr>
              <a:t>Imágenes:</a:t>
            </a: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4" name="Imagen 13">
            <a:extLst>
              <a:ext uri="{FF2B5EF4-FFF2-40B4-BE49-F238E27FC236}">
                <a16:creationId xmlns:a16="http://schemas.microsoft.com/office/drawing/2014/main" id="{6EE495B7-1240-9149-1A97-89330E26895F}"/>
              </a:ext>
            </a:extLst>
          </p:cNvPr>
          <p:cNvPicPr>
            <a:picLocks noChangeAspect="1"/>
          </p:cNvPicPr>
          <p:nvPr/>
        </p:nvPicPr>
        <p:blipFill>
          <a:blip r:embed="rId7"/>
          <a:stretch>
            <a:fillRect/>
          </a:stretch>
        </p:blipFill>
        <p:spPr>
          <a:xfrm>
            <a:off x="6159795" y="1771531"/>
            <a:ext cx="2899143" cy="1600439"/>
          </a:xfrm>
          <a:prstGeom prst="rect">
            <a:avLst/>
          </a:prstGeom>
        </p:spPr>
      </p:pic>
      <p:pic>
        <p:nvPicPr>
          <p:cNvPr id="18" name="Imagen 17">
            <a:extLst>
              <a:ext uri="{FF2B5EF4-FFF2-40B4-BE49-F238E27FC236}">
                <a16:creationId xmlns:a16="http://schemas.microsoft.com/office/drawing/2014/main" id="{7065867D-2544-E79A-9223-E83B6529F270}"/>
              </a:ext>
            </a:extLst>
          </p:cNvPr>
          <p:cNvPicPr>
            <a:picLocks noChangeAspect="1"/>
          </p:cNvPicPr>
          <p:nvPr/>
        </p:nvPicPr>
        <p:blipFill>
          <a:blip r:embed="rId8"/>
          <a:stretch>
            <a:fillRect/>
          </a:stretch>
        </p:blipFill>
        <p:spPr>
          <a:xfrm>
            <a:off x="360964" y="3267740"/>
            <a:ext cx="5191553" cy="1534589"/>
          </a:xfrm>
          <a:prstGeom prst="rect">
            <a:avLst/>
          </a:prstGeom>
        </p:spPr>
      </p:pic>
    </p:spTree>
    <p:extLst>
      <p:ext uri="{BB962C8B-B14F-4D97-AF65-F5344CB8AC3E}">
        <p14:creationId xmlns:p14="http://schemas.microsoft.com/office/powerpoint/2010/main" val="33234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76500" y="206554"/>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397627" y="1206401"/>
            <a:ext cx="5191554" cy="3323987"/>
          </a:xfrm>
          <a:prstGeom prst="rect">
            <a:avLst/>
          </a:prstGeom>
          <a:noFill/>
        </p:spPr>
        <p:txBody>
          <a:bodyPr wrap="square" rtlCol="0">
            <a:spAutoFit/>
          </a:bodyPr>
          <a:lstStyle/>
          <a:p>
            <a:pPr algn="just"/>
            <a:r>
              <a:rPr lang="es-MX" dirty="0" smtClean="0">
                <a:solidFill>
                  <a:schemeClr val="tx1"/>
                </a:solidFill>
                <a:latin typeface="Montserrat Light" panose="00000400000000000000" pitchFamily="2" charset="0"/>
              </a:rPr>
              <a:t>Para </a:t>
            </a:r>
            <a:r>
              <a:rPr lang="es-MX" dirty="0">
                <a:solidFill>
                  <a:schemeClr val="tx1"/>
                </a:solidFill>
                <a:latin typeface="Montserrat Light" panose="00000400000000000000" pitchFamily="2" charset="0"/>
              </a:rPr>
              <a:t>lograr la meta propuesta, se hizo un proyecto que</a:t>
            </a:r>
          </a:p>
          <a:p>
            <a:pPr algn="just"/>
            <a:r>
              <a:rPr lang="es-MX" dirty="0">
                <a:solidFill>
                  <a:schemeClr val="tx1"/>
                </a:solidFill>
                <a:latin typeface="Montserrat Light" panose="00000400000000000000" pitchFamily="2" charset="0"/>
              </a:rPr>
              <a:t>usaba los conocimientos </a:t>
            </a:r>
            <a:r>
              <a:rPr lang="es-MX" dirty="0" smtClean="0">
                <a:solidFill>
                  <a:schemeClr val="tx1"/>
                </a:solidFill>
                <a:latin typeface="Montserrat Light" panose="00000400000000000000" pitchFamily="2" charset="0"/>
              </a:rPr>
              <a:t>del STEAM, </a:t>
            </a:r>
            <a:r>
              <a:rPr lang="es-MX" dirty="0">
                <a:solidFill>
                  <a:schemeClr val="tx1"/>
                </a:solidFill>
                <a:latin typeface="Montserrat Light" panose="00000400000000000000" pitchFamily="2" charset="0"/>
              </a:rPr>
              <a:t>para reforzar el tema del corazón </a:t>
            </a:r>
            <a:r>
              <a:rPr lang="es-MX" dirty="0" smtClean="0">
                <a:solidFill>
                  <a:schemeClr val="tx1"/>
                </a:solidFill>
                <a:latin typeface="Montserrat Light" panose="00000400000000000000" pitchFamily="2" charset="0"/>
              </a:rPr>
              <a:t>del área de Biología en </a:t>
            </a:r>
            <a:r>
              <a:rPr lang="es-MX" dirty="0">
                <a:solidFill>
                  <a:schemeClr val="tx1"/>
                </a:solidFill>
                <a:latin typeface="Montserrat Light" panose="00000400000000000000" pitchFamily="2" charset="0"/>
              </a:rPr>
              <a:t>el grado sexto</a:t>
            </a:r>
            <a:r>
              <a:rPr lang="es-MX" dirty="0" smtClean="0">
                <a:solidFill>
                  <a:schemeClr val="tx1"/>
                </a:solidFill>
                <a:latin typeface="Montserrat Light" panose="00000400000000000000" pitchFamily="2" charset="0"/>
              </a:rPr>
              <a:t>.</a:t>
            </a:r>
          </a:p>
          <a:p>
            <a:pPr algn="just"/>
            <a:r>
              <a:rPr lang="es-MX" dirty="0" smtClean="0">
                <a:solidFill>
                  <a:schemeClr val="tx1"/>
                </a:solidFill>
                <a:latin typeface="Montserrat Light" panose="00000400000000000000" pitchFamily="2" charset="0"/>
              </a:rPr>
              <a:t>De esta manera dar aplicabilidad a los conceptos y temática desarrollada en tecnología, donde uno de los temas más profundos es el sistema circulatorio y movimientos del corazón, por esta razón se trabaja esta maqueta y temática, así el estudiante construye y aprende de forma más significativa mediante el constructivismo, el trabajo colaborativo y cooperativo. </a:t>
            </a:r>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Se usaron materiales reciclables como las cajas de cartón del PAE, por aparte el Arduino y el servomotor los da el profesor en el salón de clase.  </a:t>
            </a:r>
          </a:p>
          <a:p>
            <a:pPr algn="just"/>
            <a:r>
              <a:rPr lang="es-MX" dirty="0">
                <a:solidFill>
                  <a:schemeClr val="tx1"/>
                </a:solidFill>
                <a:latin typeface="Montserrat Light" panose="00000400000000000000" pitchFamily="2" charset="0"/>
              </a:rPr>
              <a:t>El resto de materiales </a:t>
            </a:r>
            <a:r>
              <a:rPr lang="es-MX" dirty="0" smtClean="0">
                <a:solidFill>
                  <a:schemeClr val="tx1"/>
                </a:solidFill>
                <a:latin typeface="Montserrat Light" panose="00000400000000000000" pitchFamily="2" charset="0"/>
              </a:rPr>
              <a:t>los adquiere </a:t>
            </a:r>
            <a:r>
              <a:rPr lang="es-MX" dirty="0">
                <a:solidFill>
                  <a:schemeClr val="tx1"/>
                </a:solidFill>
                <a:latin typeface="Montserrat Light" panose="00000400000000000000" pitchFamily="2" charset="0"/>
              </a:rPr>
              <a:t>el equipo de </a:t>
            </a:r>
            <a:r>
              <a:rPr lang="es-MX" dirty="0" smtClean="0">
                <a:solidFill>
                  <a:schemeClr val="tx1"/>
                </a:solidFill>
                <a:latin typeface="Montserrat Light" panose="00000400000000000000" pitchFamily="2" charset="0"/>
              </a:rPr>
              <a:t>trabajo conformado por máximo de 5 estudiantes. </a:t>
            </a:r>
            <a:endParaRPr lang="es-MX" dirty="0">
              <a:solidFill>
                <a:schemeClr val="tx1"/>
              </a:solidFill>
              <a:latin typeface="Montserrat Light" panose="00000400000000000000" pitchFamily="2" charset="0"/>
            </a:endParaRPr>
          </a:p>
        </p:txBody>
      </p:sp>
      <p:sp>
        <p:nvSpPr>
          <p:cNvPr id="3" name="CuadroTexto 2">
            <a:extLst>
              <a:ext uri="{FF2B5EF4-FFF2-40B4-BE49-F238E27FC236}">
                <a16:creationId xmlns:a16="http://schemas.microsoft.com/office/drawing/2014/main" id="{DE77FF64-F5A3-B0D4-35DE-EBF51DA67E0A}"/>
              </a:ext>
            </a:extLst>
          </p:cNvPr>
          <p:cNvSpPr txBox="1"/>
          <p:nvPr/>
        </p:nvSpPr>
        <p:spPr>
          <a:xfrm>
            <a:off x="5934236" y="851461"/>
            <a:ext cx="2935444" cy="3754874"/>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Listado de recursos</a:t>
            </a:r>
            <a:r>
              <a:rPr lang="es-MX" dirty="0" smtClean="0">
                <a:solidFill>
                  <a:schemeClr val="tx1"/>
                </a:solidFill>
                <a:latin typeface="Montserrat Light" panose="00000400000000000000" pitchFamily="2" charset="0"/>
              </a:rPr>
              <a:t>:</a:t>
            </a:r>
          </a:p>
          <a:p>
            <a:pPr algn="just"/>
            <a:r>
              <a:rPr lang="es-MX" dirty="0">
                <a:solidFill>
                  <a:schemeClr val="tx1"/>
                </a:solidFill>
                <a:latin typeface="Montserrat Light" panose="00000400000000000000" pitchFamily="2" charset="0"/>
              </a:rPr>
              <a:t>I</a:t>
            </a:r>
            <a:r>
              <a:rPr lang="es-MX" dirty="0" smtClean="0">
                <a:solidFill>
                  <a:schemeClr val="tx1"/>
                </a:solidFill>
                <a:latin typeface="Montserrat Light" panose="00000400000000000000" pitchFamily="2" charset="0"/>
              </a:rPr>
              <a:t>nternet</a:t>
            </a:r>
          </a:p>
          <a:p>
            <a:pPr algn="just"/>
            <a:r>
              <a:rPr lang="es-MX" dirty="0" smtClean="0">
                <a:solidFill>
                  <a:schemeClr val="tx1"/>
                </a:solidFill>
                <a:latin typeface="Montserrat Light" panose="00000400000000000000" pitchFamily="2" charset="0"/>
              </a:rPr>
              <a:t>Computadores para educar</a:t>
            </a:r>
          </a:p>
          <a:p>
            <a:pPr algn="just"/>
            <a:r>
              <a:rPr lang="es-MX" dirty="0" smtClean="0">
                <a:solidFill>
                  <a:schemeClr val="tx1"/>
                </a:solidFill>
                <a:latin typeface="Montserrat Light" panose="00000400000000000000" pitchFamily="2" charset="0"/>
              </a:rPr>
              <a:t>Video </a:t>
            </a:r>
            <a:r>
              <a:rPr lang="es-MX" dirty="0" err="1" smtClean="0">
                <a:solidFill>
                  <a:schemeClr val="tx1"/>
                </a:solidFill>
                <a:latin typeface="Montserrat Light" panose="00000400000000000000" pitchFamily="2" charset="0"/>
              </a:rPr>
              <a:t>beam</a:t>
            </a:r>
            <a:endParaRPr lang="es-MX" dirty="0" smtClean="0">
              <a:solidFill>
                <a:schemeClr val="tx1"/>
              </a:solidFill>
              <a:latin typeface="Montserrat Light" panose="00000400000000000000" pitchFamily="2" charset="0"/>
            </a:endParaRPr>
          </a:p>
          <a:p>
            <a:pPr algn="just"/>
            <a:r>
              <a:rPr lang="es-MX" dirty="0" smtClean="0">
                <a:solidFill>
                  <a:schemeClr val="tx1"/>
                </a:solidFill>
                <a:latin typeface="Montserrat Light" panose="00000400000000000000" pitchFamily="2" charset="0"/>
              </a:rPr>
              <a:t>Arduino 1</a:t>
            </a:r>
          </a:p>
          <a:p>
            <a:pPr algn="just"/>
            <a:r>
              <a:rPr lang="es-MX" dirty="0" smtClean="0">
                <a:solidFill>
                  <a:schemeClr val="tx1"/>
                </a:solidFill>
                <a:latin typeface="Montserrat Light" panose="00000400000000000000" pitchFamily="2" charset="0"/>
              </a:rPr>
              <a:t>Cables</a:t>
            </a:r>
          </a:p>
          <a:p>
            <a:pPr algn="just"/>
            <a:r>
              <a:rPr lang="es-MX" dirty="0" smtClean="0">
                <a:solidFill>
                  <a:schemeClr val="tx1"/>
                </a:solidFill>
                <a:latin typeface="Montserrat Light" panose="00000400000000000000" pitchFamily="2" charset="0"/>
              </a:rPr>
              <a:t>Bombillos led</a:t>
            </a:r>
          </a:p>
          <a:p>
            <a:pPr algn="just"/>
            <a:r>
              <a:rPr lang="es-MX" dirty="0" smtClean="0">
                <a:solidFill>
                  <a:schemeClr val="tx1"/>
                </a:solidFill>
                <a:latin typeface="Montserrat Light" panose="00000400000000000000" pitchFamily="2" charset="0"/>
              </a:rPr>
              <a:t>Resistencias 220</a:t>
            </a:r>
          </a:p>
          <a:p>
            <a:pPr algn="just"/>
            <a:r>
              <a:rPr lang="es-MX" dirty="0" smtClean="0">
                <a:solidFill>
                  <a:schemeClr val="tx1"/>
                </a:solidFill>
                <a:latin typeface="Montserrat Light" panose="00000400000000000000" pitchFamily="2" charset="0"/>
              </a:rPr>
              <a:t>Protoboard</a:t>
            </a:r>
          </a:p>
          <a:p>
            <a:pPr algn="just"/>
            <a:r>
              <a:rPr lang="es-MX" dirty="0" smtClean="0">
                <a:solidFill>
                  <a:schemeClr val="tx1"/>
                </a:solidFill>
                <a:latin typeface="Montserrat Light" panose="00000400000000000000" pitchFamily="2" charset="0"/>
              </a:rPr>
              <a:t>Servo</a:t>
            </a:r>
          </a:p>
          <a:p>
            <a:pPr algn="just"/>
            <a:r>
              <a:rPr lang="es-MX" dirty="0" smtClean="0">
                <a:solidFill>
                  <a:schemeClr val="tx1"/>
                </a:solidFill>
                <a:latin typeface="Montserrat Light" panose="00000400000000000000" pitchFamily="2" charset="0"/>
              </a:rPr>
              <a:t>Programación en bloques</a:t>
            </a:r>
          </a:p>
          <a:p>
            <a:pPr algn="just"/>
            <a:r>
              <a:rPr lang="es-MX" dirty="0" smtClean="0">
                <a:solidFill>
                  <a:schemeClr val="tx1"/>
                </a:solidFill>
                <a:latin typeface="Montserrat Light" panose="00000400000000000000" pitchFamily="2" charset="0"/>
              </a:rPr>
              <a:t>Programación en  </a:t>
            </a:r>
            <a:r>
              <a:rPr lang="es-MX" dirty="0" err="1">
                <a:solidFill>
                  <a:schemeClr val="tx1"/>
                </a:solidFill>
                <a:latin typeface="Montserrat Light" panose="00000400000000000000" pitchFamily="2" charset="0"/>
              </a:rPr>
              <a:t>S</a:t>
            </a:r>
            <a:r>
              <a:rPr lang="es-MX" dirty="0" err="1" smtClean="0">
                <a:solidFill>
                  <a:schemeClr val="tx1"/>
                </a:solidFill>
                <a:latin typeface="Montserrat Light" panose="00000400000000000000" pitchFamily="2" charset="0"/>
              </a:rPr>
              <a:t>cratch</a:t>
            </a:r>
            <a:endParaRPr lang="es-MX" dirty="0" smtClean="0">
              <a:solidFill>
                <a:schemeClr val="tx1"/>
              </a:solidFill>
              <a:latin typeface="Montserrat Light" panose="00000400000000000000" pitchFamily="2" charset="0"/>
            </a:endParaRPr>
          </a:p>
          <a:p>
            <a:pPr algn="just"/>
            <a:r>
              <a:rPr lang="es-MX" dirty="0" err="1" smtClean="0">
                <a:solidFill>
                  <a:schemeClr val="tx1"/>
                </a:solidFill>
                <a:latin typeface="Montserrat Light" panose="00000400000000000000" pitchFamily="2" charset="0"/>
              </a:rPr>
              <a:t>Tinkercard</a:t>
            </a:r>
            <a:endParaRPr lang="es-MX" dirty="0" smtClean="0">
              <a:solidFill>
                <a:schemeClr val="tx1"/>
              </a:solidFill>
              <a:latin typeface="Montserrat Light" panose="00000400000000000000" pitchFamily="2" charset="0"/>
            </a:endParaRPr>
          </a:p>
          <a:p>
            <a:pPr algn="just"/>
            <a:r>
              <a:rPr lang="es-MX" dirty="0" smtClean="0">
                <a:solidFill>
                  <a:schemeClr val="tx1"/>
                </a:solidFill>
                <a:latin typeface="Montserrat Light" panose="00000400000000000000" pitchFamily="2" charset="0"/>
              </a:rPr>
              <a:t>Recursos drive</a:t>
            </a:r>
          </a:p>
          <a:p>
            <a:pPr algn="just"/>
            <a:r>
              <a:rPr lang="es-MX" dirty="0" smtClean="0">
                <a:solidFill>
                  <a:schemeClr val="tx1"/>
                </a:solidFill>
                <a:latin typeface="Montserrat Light" panose="00000400000000000000" pitchFamily="2" charset="0"/>
              </a:rPr>
              <a:t>Hoja de cálculo</a:t>
            </a:r>
          </a:p>
          <a:p>
            <a:pPr algn="just"/>
            <a:r>
              <a:rPr lang="es-MX" dirty="0" smtClean="0">
                <a:solidFill>
                  <a:schemeClr val="tx1"/>
                </a:solidFill>
                <a:latin typeface="Montserrat Light" panose="00000400000000000000" pitchFamily="2" charset="0"/>
              </a:rPr>
              <a:t>Cajas de cartón o madera</a:t>
            </a:r>
          </a:p>
          <a:p>
            <a:pPr algn="just"/>
            <a:r>
              <a:rPr lang="es-MX" dirty="0" smtClean="0">
                <a:solidFill>
                  <a:schemeClr val="tx1"/>
                </a:solidFill>
                <a:latin typeface="Montserrat Light" panose="00000400000000000000" pitchFamily="2" charset="0"/>
              </a:rPr>
              <a:t>Pintura</a:t>
            </a:r>
          </a:p>
        </p:txBody>
      </p:sp>
    </p:spTree>
    <p:extLst>
      <p:ext uri="{BB962C8B-B14F-4D97-AF65-F5344CB8AC3E}">
        <p14:creationId xmlns:p14="http://schemas.microsoft.com/office/powerpoint/2010/main" val="389301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307080" y="300502"/>
            <a:ext cx="2286000" cy="2183130"/>
          </a:xfrm>
          <a:prstGeom prst="rect">
            <a:avLst/>
          </a:prstGeom>
        </p:spPr>
      </p:pic>
      <p:pic>
        <p:nvPicPr>
          <p:cNvPr id="4" name="Imagen 3"/>
          <p:cNvPicPr>
            <a:picLocks noChangeAspect="1"/>
          </p:cNvPicPr>
          <p:nvPr/>
        </p:nvPicPr>
        <p:blipFill>
          <a:blip r:embed="rId3"/>
          <a:stretch>
            <a:fillRect/>
          </a:stretch>
        </p:blipFill>
        <p:spPr>
          <a:xfrm>
            <a:off x="5882640" y="255270"/>
            <a:ext cx="2880360" cy="1946910"/>
          </a:xfrm>
          <a:prstGeom prst="rect">
            <a:avLst/>
          </a:prstGeom>
        </p:spPr>
      </p:pic>
      <p:pic>
        <p:nvPicPr>
          <p:cNvPr id="1026" name="Picture 2" descr="Cable puente - Wikipedia, la enciclopedia lib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83" y="2668806"/>
            <a:ext cx="2575560" cy="1963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toboard 102 - Bread 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395" y="2849880"/>
            <a:ext cx="1947545" cy="16544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junto De Bombillas Led De Colores Arte Vectorial. Led Rojo, Led Azul, Led  Verde, Led Amarillo, Led Blanco. La Luz Emite Diodos. Ilustraciones svg,  vectoriales, clip art vectorizado libre de derechos. Image"/>
          <p:cNvPicPr>
            <a:picLocks noChangeAspect="1" noChangeArrowheads="1"/>
          </p:cNvPicPr>
          <p:nvPr/>
        </p:nvPicPr>
        <p:blipFill rotWithShape="1">
          <a:blip r:embed="rId6">
            <a:extLst>
              <a:ext uri="{28A0092B-C50C-407E-A947-70E740481C1C}">
                <a14:useLocalDpi xmlns:a14="http://schemas.microsoft.com/office/drawing/2010/main" val="0"/>
              </a:ext>
            </a:extLst>
          </a:blip>
          <a:srcRect r="60677"/>
          <a:stretch/>
        </p:blipFill>
        <p:spPr bwMode="auto">
          <a:xfrm>
            <a:off x="7612379" y="2449830"/>
            <a:ext cx="1150621"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istencias 220 Ohm | MercadoLibr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1015" y="3051015"/>
            <a:ext cx="1811020" cy="15335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8"/>
          <a:stretch>
            <a:fillRect/>
          </a:stretch>
        </p:blipFill>
        <p:spPr>
          <a:xfrm>
            <a:off x="30480" y="236697"/>
            <a:ext cx="2819400" cy="2141220"/>
          </a:xfrm>
          <a:prstGeom prst="rect">
            <a:avLst/>
          </a:prstGeom>
        </p:spPr>
      </p:pic>
      <p:sp>
        <p:nvSpPr>
          <p:cNvPr id="6" name="CuadroTexto 5"/>
          <p:cNvSpPr txBox="1"/>
          <p:nvPr/>
        </p:nvSpPr>
        <p:spPr>
          <a:xfrm>
            <a:off x="5882640" y="2224028"/>
            <a:ext cx="1440179" cy="307777"/>
          </a:xfrm>
          <a:prstGeom prst="rect">
            <a:avLst/>
          </a:prstGeom>
          <a:noFill/>
        </p:spPr>
        <p:txBody>
          <a:bodyPr wrap="square" rtlCol="0">
            <a:spAutoFit/>
          </a:bodyPr>
          <a:lstStyle/>
          <a:p>
            <a:r>
              <a:rPr lang="es-MX" dirty="0" smtClean="0"/>
              <a:t>Arduino</a:t>
            </a:r>
            <a:endParaRPr lang="es-MX" dirty="0"/>
          </a:p>
        </p:txBody>
      </p:sp>
      <p:sp>
        <p:nvSpPr>
          <p:cNvPr id="7" name="CuadroTexto 6"/>
          <p:cNvSpPr txBox="1"/>
          <p:nvPr/>
        </p:nvSpPr>
        <p:spPr>
          <a:xfrm>
            <a:off x="7566025" y="4188976"/>
            <a:ext cx="922020" cy="307777"/>
          </a:xfrm>
          <a:prstGeom prst="rect">
            <a:avLst/>
          </a:prstGeom>
          <a:noFill/>
        </p:spPr>
        <p:txBody>
          <a:bodyPr wrap="square" rtlCol="0">
            <a:spAutoFit/>
          </a:bodyPr>
          <a:lstStyle/>
          <a:p>
            <a:r>
              <a:rPr lang="es-MX" dirty="0" smtClean="0"/>
              <a:t>Led</a:t>
            </a:r>
            <a:endParaRPr lang="es-MX" dirty="0"/>
          </a:p>
        </p:txBody>
      </p:sp>
      <p:sp>
        <p:nvSpPr>
          <p:cNvPr id="8" name="CuadroTexto 7"/>
          <p:cNvSpPr txBox="1"/>
          <p:nvPr/>
        </p:nvSpPr>
        <p:spPr>
          <a:xfrm>
            <a:off x="5511165" y="4574161"/>
            <a:ext cx="1950719" cy="307777"/>
          </a:xfrm>
          <a:prstGeom prst="rect">
            <a:avLst/>
          </a:prstGeom>
          <a:noFill/>
        </p:spPr>
        <p:txBody>
          <a:bodyPr wrap="square" rtlCol="0">
            <a:spAutoFit/>
          </a:bodyPr>
          <a:lstStyle/>
          <a:p>
            <a:r>
              <a:rPr lang="es-MX" dirty="0" smtClean="0"/>
              <a:t>Resistencia</a:t>
            </a:r>
            <a:endParaRPr lang="es-MX" dirty="0"/>
          </a:p>
        </p:txBody>
      </p:sp>
      <p:sp>
        <p:nvSpPr>
          <p:cNvPr id="9" name="CuadroTexto 8"/>
          <p:cNvSpPr txBox="1"/>
          <p:nvPr/>
        </p:nvSpPr>
        <p:spPr>
          <a:xfrm>
            <a:off x="3177540" y="4496753"/>
            <a:ext cx="1833245" cy="307777"/>
          </a:xfrm>
          <a:prstGeom prst="rect">
            <a:avLst/>
          </a:prstGeom>
          <a:noFill/>
        </p:spPr>
        <p:txBody>
          <a:bodyPr wrap="square" rtlCol="0">
            <a:spAutoFit/>
          </a:bodyPr>
          <a:lstStyle/>
          <a:p>
            <a:r>
              <a:rPr lang="es-MX" dirty="0" smtClean="0"/>
              <a:t>Protoboard</a:t>
            </a:r>
            <a:endParaRPr lang="es-MX" dirty="0"/>
          </a:p>
        </p:txBody>
      </p:sp>
      <p:sp>
        <p:nvSpPr>
          <p:cNvPr id="10" name="CuadroTexto 9"/>
          <p:cNvSpPr txBox="1"/>
          <p:nvPr/>
        </p:nvSpPr>
        <p:spPr>
          <a:xfrm>
            <a:off x="145098" y="4615179"/>
            <a:ext cx="1854835" cy="307777"/>
          </a:xfrm>
          <a:prstGeom prst="rect">
            <a:avLst/>
          </a:prstGeom>
          <a:noFill/>
        </p:spPr>
        <p:txBody>
          <a:bodyPr wrap="square" rtlCol="0">
            <a:spAutoFit/>
          </a:bodyPr>
          <a:lstStyle/>
          <a:p>
            <a:r>
              <a:rPr lang="es-MX" dirty="0" smtClean="0"/>
              <a:t>Cables Jumper</a:t>
            </a:r>
            <a:endParaRPr lang="es-MX" dirty="0"/>
          </a:p>
        </p:txBody>
      </p:sp>
      <p:sp>
        <p:nvSpPr>
          <p:cNvPr id="11" name="CuadroTexto 10"/>
          <p:cNvSpPr txBox="1"/>
          <p:nvPr/>
        </p:nvSpPr>
        <p:spPr>
          <a:xfrm>
            <a:off x="45245" y="2349599"/>
            <a:ext cx="2316797" cy="307777"/>
          </a:xfrm>
          <a:prstGeom prst="rect">
            <a:avLst/>
          </a:prstGeom>
          <a:noFill/>
        </p:spPr>
        <p:txBody>
          <a:bodyPr wrap="square" rtlCol="0">
            <a:spAutoFit/>
          </a:bodyPr>
          <a:lstStyle/>
          <a:p>
            <a:r>
              <a:rPr lang="es-MX" dirty="0" smtClean="0"/>
              <a:t>Caja de cartón</a:t>
            </a:r>
            <a:endParaRPr lang="es-MX" dirty="0"/>
          </a:p>
        </p:txBody>
      </p:sp>
      <p:sp>
        <p:nvSpPr>
          <p:cNvPr id="12" name="CuadroTexto 11"/>
          <p:cNvSpPr txBox="1"/>
          <p:nvPr/>
        </p:nvSpPr>
        <p:spPr>
          <a:xfrm>
            <a:off x="3287395" y="2483632"/>
            <a:ext cx="1326675" cy="307777"/>
          </a:xfrm>
          <a:prstGeom prst="rect">
            <a:avLst/>
          </a:prstGeom>
          <a:noFill/>
        </p:spPr>
        <p:txBody>
          <a:bodyPr wrap="square" rtlCol="0">
            <a:spAutoFit/>
          </a:bodyPr>
          <a:lstStyle/>
          <a:p>
            <a:r>
              <a:rPr lang="es-MX" dirty="0" smtClean="0"/>
              <a:t>Servo</a:t>
            </a:r>
            <a:endParaRPr lang="es-MX" dirty="0"/>
          </a:p>
        </p:txBody>
      </p:sp>
    </p:spTree>
    <p:extLst>
      <p:ext uri="{BB962C8B-B14F-4D97-AF65-F5344CB8AC3E}">
        <p14:creationId xmlns:p14="http://schemas.microsoft.com/office/powerpoint/2010/main" val="15007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34219" y="151677"/>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489098" y="973190"/>
            <a:ext cx="8224637" cy="3754874"/>
          </a:xfrm>
          <a:prstGeom prst="rect">
            <a:avLst/>
          </a:prstGeom>
          <a:noFill/>
        </p:spPr>
        <p:txBody>
          <a:bodyPr wrap="square" rtlCol="0">
            <a:spAutoFit/>
          </a:bodyPr>
          <a:lstStyle/>
          <a:p>
            <a:pPr algn="just"/>
            <a:r>
              <a:rPr lang="es-MX" dirty="0" smtClean="0">
                <a:solidFill>
                  <a:schemeClr val="tx1"/>
                </a:solidFill>
                <a:latin typeface="Montserrat Light" panose="00000400000000000000" pitchFamily="2" charset="0"/>
              </a:rPr>
              <a:t>En el año </a:t>
            </a:r>
            <a:r>
              <a:rPr lang="es-CO" dirty="0" smtClean="0">
                <a:solidFill>
                  <a:schemeClr val="tx1"/>
                </a:solidFill>
                <a:latin typeface="Montserrat Light" panose="00000400000000000000" pitchFamily="2" charset="0"/>
              </a:rPr>
              <a:t>2019 se crea un proyecto para trabajar competencias transversales y se hace la actualización de contenido curricular incorporando competencias tecnológicas e informáticas, en el año 2021 se plantea trabajar la transversalidad con las demás áreas, siendo los docentes los que muestran interés por nuevas estrategias  en su aulas de clase y temas de la asignatura.</a:t>
            </a:r>
          </a:p>
          <a:p>
            <a:pPr algn="just"/>
            <a:r>
              <a:rPr lang="es-CO" dirty="0" smtClean="0">
                <a:solidFill>
                  <a:schemeClr val="tx1"/>
                </a:solidFill>
                <a:latin typeface="Montserrat Light" panose="00000400000000000000" pitchFamily="2" charset="0"/>
              </a:rPr>
              <a:t>En el año 2022 se inicia el trabajo con el área de ciencias naturales con temas el corazón en grado sexto, este trabajo fue socializado a los padres de familia para dar a las pautas de su desarrollo, se comenzó el camino de la aplicación del STEM, comprobando que es posible la transversalidad y la innovación en las aulas de clase, en el 2023 se analizaron los aprendizajes mediante evaluación aplicada  a los grados séptimo donde se comprobó que este tema sigue siendo claro después de un año, es decir los aprendizajes son significativos razón por la cual se continúa con el proyecto en grado séptimo</a:t>
            </a:r>
            <a:r>
              <a:rPr lang="es-CO" dirty="0">
                <a:solidFill>
                  <a:schemeClr val="tx1"/>
                </a:solidFill>
                <a:latin typeface="Montserrat Light" panose="00000400000000000000" pitchFamily="2" charset="0"/>
              </a:rPr>
              <a:t> </a:t>
            </a:r>
            <a:r>
              <a:rPr lang="es-CO" dirty="0" smtClean="0">
                <a:solidFill>
                  <a:schemeClr val="tx1"/>
                </a:solidFill>
                <a:latin typeface="Montserrat Light" panose="00000400000000000000" pitchFamily="2" charset="0"/>
              </a:rPr>
              <a:t>con la temática  la polinización.</a:t>
            </a:r>
          </a:p>
          <a:p>
            <a:pPr algn="just"/>
            <a:endParaRPr lang="es-CO" dirty="0" smtClean="0">
              <a:solidFill>
                <a:schemeClr val="tx1"/>
              </a:solidFill>
              <a:latin typeface="Montserrat Light" panose="00000400000000000000" pitchFamily="2" charset="0"/>
            </a:endParaRPr>
          </a:p>
          <a:p>
            <a:pPr algn="just"/>
            <a:endParaRPr lang="es-CO" dirty="0" smtClean="0">
              <a:solidFill>
                <a:schemeClr val="tx1"/>
              </a:solidFill>
              <a:latin typeface="Montserrat Light" panose="00000400000000000000" pitchFamily="2" charset="0"/>
            </a:endParaRPr>
          </a:p>
          <a:p>
            <a:pPr algn="just"/>
            <a:endParaRPr lang="es-CO" dirty="0" smtClean="0">
              <a:solidFill>
                <a:schemeClr val="tx1"/>
              </a:solidFill>
              <a:latin typeface="Montserrat Light" panose="00000400000000000000" pitchFamily="2" charset="0"/>
            </a:endParaRPr>
          </a:p>
          <a:p>
            <a:pPr algn="just"/>
            <a:r>
              <a:rPr lang="es-CO" dirty="0" smtClean="0">
                <a:solidFill>
                  <a:schemeClr val="tx1"/>
                </a:solidFill>
                <a:latin typeface="Montserrat Light" panose="00000400000000000000" pitchFamily="2" charset="0"/>
              </a:rPr>
              <a:t> </a:t>
            </a:r>
            <a:endParaRPr lang="es-CO"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761944" y="1329069"/>
            <a:ext cx="3489293" cy="1815882"/>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1</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Preparación: Se organizaron grupos de máximo cinco estudiantes, donde cada integrante cumple con un rol, el cual debe cumplir a lo largo del proyecto.</a:t>
            </a:r>
          </a:p>
          <a:p>
            <a:pPr algn="just"/>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4ABF85F7-CF96-7A60-27CC-C0C47578F2A3}"/>
              </a:ext>
            </a:extLst>
          </p:cNvPr>
          <p:cNvSpPr txBox="1"/>
          <p:nvPr/>
        </p:nvSpPr>
        <p:spPr>
          <a:xfrm>
            <a:off x="5022718" y="1329069"/>
            <a:ext cx="3489293" cy="353943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2.</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El equipo esta integrado por:</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El programador, se encarga de programar, y de ayudar al secretario.</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El líder, se encarga de exponer, dirigir y ayudar al grupo.</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El ingeniero, se encarga de conectar  y de revisar la maqueta.</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El secretario, se encarga de gran parte de la ofimática del proyecto.</a:t>
            </a:r>
          </a:p>
          <a:p>
            <a:pPr marL="285750" indent="-285750" algn="just">
              <a:buFont typeface="Arial" panose="020B0604020202020204" pitchFamily="34" charset="0"/>
              <a:buChar char="•"/>
            </a:pPr>
            <a:r>
              <a:rPr lang="es-MX" dirty="0">
                <a:solidFill>
                  <a:schemeClr val="tx1"/>
                </a:solidFill>
                <a:latin typeface="Montserrat Light" panose="00000400000000000000" pitchFamily="2" charset="0"/>
              </a:rPr>
              <a:t>El ayudante, se encarga de tomar notas, contar el tiempo, y ayudar al que se necesite.</a:t>
            </a:r>
          </a:p>
          <a:p>
            <a:pPr algn="just"/>
            <a:endParaRPr lang="es-MX" dirty="0">
              <a:solidFill>
                <a:schemeClr val="tx1"/>
              </a:solidFill>
              <a:latin typeface="Montserrat Light" panose="00000400000000000000" pitchFamily="2" charset="0"/>
            </a:endParaRPr>
          </a:p>
        </p:txBody>
      </p:sp>
      <p:pic>
        <p:nvPicPr>
          <p:cNvPr id="9" name="Imagen 8" descr="Un grupo de personas frente a una mesa con una caja de cartón&#10;&#10;Descripción generada automáticamente">
            <a:extLst>
              <a:ext uri="{FF2B5EF4-FFF2-40B4-BE49-F238E27FC236}">
                <a16:creationId xmlns:a16="http://schemas.microsoft.com/office/drawing/2014/main" id="{9CA26C38-C9EE-767D-E75A-7F2DB4AB5502}"/>
              </a:ext>
            </a:extLst>
          </p:cNvPr>
          <p:cNvPicPr>
            <a:picLocks noChangeAspect="1"/>
          </p:cNvPicPr>
          <p:nvPr/>
        </p:nvPicPr>
        <p:blipFill rotWithShape="1">
          <a:blip r:embed="rId5"/>
          <a:srcRect r="-2" b="8913"/>
          <a:stretch/>
        </p:blipFill>
        <p:spPr>
          <a:xfrm>
            <a:off x="2045097" y="2795233"/>
            <a:ext cx="3107642" cy="2122952"/>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Tree>
    <p:extLst>
      <p:ext uri="{BB962C8B-B14F-4D97-AF65-F5344CB8AC3E}">
        <p14:creationId xmlns:p14="http://schemas.microsoft.com/office/powerpoint/2010/main" val="3086581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776817" y="177397"/>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2" name="CuadroTexto 2">
            <a:extLst>
              <a:ext uri="{FF2B5EF4-FFF2-40B4-BE49-F238E27FC236}">
                <a16:creationId xmlns:a16="http://schemas.microsoft.com/office/drawing/2014/main" id="{5D09C4AE-6C2A-E35C-BF5C-301A4A70EE53}"/>
              </a:ext>
            </a:extLst>
          </p:cNvPr>
          <p:cNvSpPr txBox="1"/>
          <p:nvPr/>
        </p:nvSpPr>
        <p:spPr>
          <a:xfrm>
            <a:off x="900510" y="957639"/>
            <a:ext cx="2802711" cy="3539430"/>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3.</a:t>
            </a:r>
          </a:p>
          <a:p>
            <a:pPr algn="just"/>
            <a:endParaRPr lang="es-MX" b="1"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Alistamiento de recursos o elementos:</a:t>
            </a: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a:p>
            <a:pPr algn="just"/>
            <a:endParaRPr lang="es-CO" dirty="0">
              <a:solidFill>
                <a:schemeClr val="tx1"/>
              </a:solidFill>
              <a:latin typeface="Montserrat Light" panose="00000400000000000000" pitchFamily="2" charset="0"/>
            </a:endParaRPr>
          </a:p>
        </p:txBody>
      </p:sp>
      <p:graphicFrame>
        <p:nvGraphicFramePr>
          <p:cNvPr id="9" name="Tabla 9">
            <a:extLst>
              <a:ext uri="{FF2B5EF4-FFF2-40B4-BE49-F238E27FC236}">
                <a16:creationId xmlns:a16="http://schemas.microsoft.com/office/drawing/2014/main" id="{1ECF8536-BE3C-3B09-8328-A92954667A5D}"/>
              </a:ext>
            </a:extLst>
          </p:cNvPr>
          <p:cNvGraphicFramePr>
            <a:graphicFrameLocks noGrp="1"/>
          </p:cNvGraphicFramePr>
          <p:nvPr>
            <p:extLst>
              <p:ext uri="{D42A27DB-BD31-4B8C-83A1-F6EECF244321}">
                <p14:modId xmlns:p14="http://schemas.microsoft.com/office/powerpoint/2010/main" val="557164411"/>
              </p:ext>
            </p:extLst>
          </p:nvPr>
        </p:nvGraphicFramePr>
        <p:xfrm>
          <a:off x="755895" y="1931671"/>
          <a:ext cx="2947326" cy="1011390"/>
        </p:xfrm>
        <a:graphic>
          <a:graphicData uri="http://schemas.openxmlformats.org/drawingml/2006/table">
            <a:tbl>
              <a:tblPr firstRow="1" bandRow="1">
                <a:tableStyleId>{32C5FAD2-183E-495A-88D6-5BC58F5F2225}</a:tableStyleId>
              </a:tblPr>
              <a:tblGrid>
                <a:gridCol w="328639">
                  <a:extLst>
                    <a:ext uri="{9D8B030D-6E8A-4147-A177-3AD203B41FA5}">
                      <a16:colId xmlns:a16="http://schemas.microsoft.com/office/drawing/2014/main" val="2049008832"/>
                    </a:ext>
                  </a:extLst>
                </a:gridCol>
                <a:gridCol w="2618687">
                  <a:extLst>
                    <a:ext uri="{9D8B030D-6E8A-4147-A177-3AD203B41FA5}">
                      <a16:colId xmlns:a16="http://schemas.microsoft.com/office/drawing/2014/main" val="1004225240"/>
                    </a:ext>
                  </a:extLst>
                </a:gridCol>
              </a:tblGrid>
              <a:tr h="273450">
                <a:tc>
                  <a:txBody>
                    <a:bodyPr/>
                    <a:lstStyle/>
                    <a:p>
                      <a:r>
                        <a:rPr lang="es-MX" dirty="0"/>
                        <a:t>1</a:t>
                      </a:r>
                      <a:endParaRPr lang="es-CO" dirty="0"/>
                    </a:p>
                  </a:txBody>
                  <a:tcPr/>
                </a:tc>
                <a:tc>
                  <a:txBody>
                    <a:bodyPr/>
                    <a:lstStyle/>
                    <a:p>
                      <a:r>
                        <a:rPr lang="es-CO" dirty="0" smtClean="0"/>
                        <a:t>Se realiza la cotización</a:t>
                      </a:r>
                      <a:endParaRPr lang="es-CO" dirty="0"/>
                    </a:p>
                  </a:txBody>
                  <a:tcPr/>
                </a:tc>
                <a:extLst>
                  <a:ext uri="{0D108BD9-81ED-4DB2-BD59-A6C34878D82A}">
                    <a16:rowId xmlns:a16="http://schemas.microsoft.com/office/drawing/2014/main" val="2534544465"/>
                  </a:ext>
                </a:extLst>
              </a:tr>
              <a:tr h="401790">
                <a:tc>
                  <a:txBody>
                    <a:bodyPr/>
                    <a:lstStyle/>
                    <a:p>
                      <a:r>
                        <a:rPr lang="es-MX" dirty="0"/>
                        <a:t>2</a:t>
                      </a:r>
                      <a:endParaRPr lang="es-CO" dirty="0"/>
                    </a:p>
                  </a:txBody>
                  <a:tcPr/>
                </a:tc>
                <a:tc>
                  <a:txBody>
                    <a:bodyPr/>
                    <a:lstStyle/>
                    <a:p>
                      <a:r>
                        <a:rPr lang="es-CO" dirty="0" smtClean="0"/>
                        <a:t>Distribución de gastos</a:t>
                      </a:r>
                      <a:endParaRPr lang="es-CO" dirty="0"/>
                    </a:p>
                  </a:txBody>
                  <a:tcPr/>
                </a:tc>
                <a:extLst>
                  <a:ext uri="{0D108BD9-81ED-4DB2-BD59-A6C34878D82A}">
                    <a16:rowId xmlns:a16="http://schemas.microsoft.com/office/drawing/2014/main" val="2547097663"/>
                  </a:ext>
                </a:extLst>
              </a:tr>
              <a:tr h="273450">
                <a:tc>
                  <a:txBody>
                    <a:bodyPr/>
                    <a:lstStyle/>
                    <a:p>
                      <a:r>
                        <a:rPr lang="es-MX" dirty="0"/>
                        <a:t>3</a:t>
                      </a:r>
                      <a:endParaRPr lang="es-CO" dirty="0"/>
                    </a:p>
                  </a:txBody>
                  <a:tcPr/>
                </a:tc>
                <a:tc>
                  <a:txBody>
                    <a:bodyPr/>
                    <a:lstStyle/>
                    <a:p>
                      <a:r>
                        <a:rPr lang="es-MX" dirty="0" smtClean="0"/>
                        <a:t>Compra de materiales</a:t>
                      </a:r>
                      <a:endParaRPr lang="es-MX" dirty="0"/>
                    </a:p>
                  </a:txBody>
                  <a:tcPr/>
                </a:tc>
                <a:extLst>
                  <a:ext uri="{0D108BD9-81ED-4DB2-BD59-A6C34878D82A}">
                    <a16:rowId xmlns:a16="http://schemas.microsoft.com/office/drawing/2014/main" val="30236832"/>
                  </a:ext>
                </a:extLst>
              </a:tr>
            </a:tbl>
          </a:graphicData>
        </a:graphic>
      </p:graphicFrame>
      <p:sp>
        <p:nvSpPr>
          <p:cNvPr id="10" name="CuadroTexto 2">
            <a:extLst>
              <a:ext uri="{FF2B5EF4-FFF2-40B4-BE49-F238E27FC236}">
                <a16:creationId xmlns:a16="http://schemas.microsoft.com/office/drawing/2014/main" id="{F219E0EA-DBEB-A7B1-3C57-AC937F2ACFA1}"/>
              </a:ext>
            </a:extLst>
          </p:cNvPr>
          <p:cNvSpPr txBox="1"/>
          <p:nvPr/>
        </p:nvSpPr>
        <p:spPr>
          <a:xfrm>
            <a:off x="3756660" y="963931"/>
            <a:ext cx="5173791" cy="2246769"/>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4</a:t>
            </a:r>
            <a:r>
              <a:rPr lang="es-MX" b="1" dirty="0" smtClean="0">
                <a:solidFill>
                  <a:schemeClr val="tx1"/>
                </a:solidFill>
                <a:latin typeface="Montserrat Light" panose="00000400000000000000" pitchFamily="2" charset="0"/>
              </a:rPr>
              <a:t>.</a:t>
            </a:r>
            <a:endParaRPr lang="es-MX" dirty="0">
              <a:solidFill>
                <a:schemeClr val="tx1"/>
              </a:solidFill>
              <a:latin typeface="Montserrat Light" panose="00000400000000000000" pitchFamily="2" charset="0"/>
            </a:endParaRPr>
          </a:p>
          <a:p>
            <a:pPr algn="just"/>
            <a:r>
              <a:rPr lang="es-CO" dirty="0" smtClean="0">
                <a:solidFill>
                  <a:schemeClr val="tx1"/>
                </a:solidFill>
                <a:latin typeface="Montserrat Light" panose="00000400000000000000" pitchFamily="2" charset="0"/>
              </a:rPr>
              <a:t>El </a:t>
            </a:r>
            <a:r>
              <a:rPr lang="es-CO" dirty="0">
                <a:solidFill>
                  <a:schemeClr val="tx1"/>
                </a:solidFill>
                <a:latin typeface="Montserrat Light" panose="00000400000000000000" pitchFamily="2" charset="0"/>
              </a:rPr>
              <a:t>desarrollo del proyecto se inicia con la conformación de grupos de trabajo con un máximo de 5 estudiantes por grupo, </a:t>
            </a:r>
            <a:r>
              <a:rPr lang="es-CO" dirty="0" smtClean="0">
                <a:solidFill>
                  <a:schemeClr val="tx1"/>
                </a:solidFill>
                <a:latin typeface="Montserrat Light" panose="00000400000000000000" pitchFamily="2" charset="0"/>
              </a:rPr>
              <a:t>las </a:t>
            </a:r>
            <a:r>
              <a:rPr lang="es-CO" dirty="0">
                <a:solidFill>
                  <a:schemeClr val="tx1"/>
                </a:solidFill>
                <a:latin typeface="Montserrat Light" panose="00000400000000000000" pitchFamily="2" charset="0"/>
              </a:rPr>
              <a:t>asesorías las brinda el docente de tecnología y los estudiantes trabajan en aula y en casa en el desarrollo y funcionamiento  de la </a:t>
            </a:r>
            <a:r>
              <a:rPr lang="es-CO" dirty="0" smtClean="0">
                <a:solidFill>
                  <a:schemeClr val="tx1"/>
                </a:solidFill>
                <a:latin typeface="Montserrat Light" panose="00000400000000000000" pitchFamily="2" charset="0"/>
              </a:rPr>
              <a:t>maqueta.</a:t>
            </a:r>
            <a:endParaRPr lang="es-CO" dirty="0">
              <a:solidFill>
                <a:schemeClr val="tx1"/>
              </a:solidFill>
              <a:latin typeface="Montserrat Light" panose="00000400000000000000" pitchFamily="2" charset="0"/>
            </a:endParaRPr>
          </a:p>
          <a:p>
            <a:pPr algn="just"/>
            <a:r>
              <a:rPr lang="es-CO" dirty="0">
                <a:solidFill>
                  <a:schemeClr val="tx1"/>
                </a:solidFill>
                <a:latin typeface="Montserrat Light" panose="00000400000000000000" pitchFamily="2" charset="0"/>
              </a:rPr>
              <a:t>Algunos elementos son comprados por los estudiantes como bombillo, resistencias, protoboard, caja, cables y el colegio aporta los servos y las tarjetas Arduino.</a:t>
            </a:r>
          </a:p>
          <a:p>
            <a:pPr algn="just"/>
            <a:endParaRPr lang="es-MX" dirty="0">
              <a:solidFill>
                <a:schemeClr val="tx1"/>
              </a:solidFill>
              <a:latin typeface="Montserrat Light" panose="00000400000000000000" pitchFamily="2" charset="0"/>
            </a:endParaRPr>
          </a:p>
        </p:txBody>
      </p:sp>
      <p:pic>
        <p:nvPicPr>
          <p:cNvPr id="11" name="Imagen 10" descr="Gráfico, Tabla&#10;&#10;Descripción generada automáticamente">
            <a:extLst>
              <a:ext uri="{FF2B5EF4-FFF2-40B4-BE49-F238E27FC236}">
                <a16:creationId xmlns:a16="http://schemas.microsoft.com/office/drawing/2014/main" id="{F168510C-3974-3F0D-A5C5-BF0C007CB48A}"/>
              </a:ext>
            </a:extLst>
          </p:cNvPr>
          <p:cNvPicPr>
            <a:picLocks noChangeAspect="1"/>
          </p:cNvPicPr>
          <p:nvPr/>
        </p:nvPicPr>
        <p:blipFill rotWithShape="1">
          <a:blip r:embed="rId5"/>
          <a:srcRect b="52122"/>
          <a:stretch/>
        </p:blipFill>
        <p:spPr>
          <a:xfrm>
            <a:off x="466155" y="3066958"/>
            <a:ext cx="6890282" cy="1947001"/>
          </a:xfrm>
          <a:prstGeom prst="rect">
            <a:avLst/>
          </a:prstGeom>
        </p:spPr>
      </p:pic>
    </p:spTree>
    <p:extLst>
      <p:ext uri="{BB962C8B-B14F-4D97-AF65-F5344CB8AC3E}">
        <p14:creationId xmlns:p14="http://schemas.microsoft.com/office/powerpoint/2010/main" val="2491553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571442" y="1144771"/>
            <a:ext cx="3489293" cy="954107"/>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Momento 5.</a:t>
            </a:r>
          </a:p>
          <a:p>
            <a:pPr algn="just"/>
            <a:endParaRPr lang="es-MX" dirty="0">
              <a:solidFill>
                <a:schemeClr val="tx1"/>
              </a:solidFill>
              <a:latin typeface="Montserrat Light" panose="00000400000000000000" pitchFamily="2" charset="0"/>
            </a:endParaRPr>
          </a:p>
          <a:p>
            <a:pPr algn="just"/>
            <a:r>
              <a:rPr lang="es-MX" dirty="0">
                <a:solidFill>
                  <a:schemeClr val="tx1"/>
                </a:solidFill>
                <a:latin typeface="Montserrat Light" panose="00000400000000000000" pitchFamily="2" charset="0"/>
              </a:rPr>
              <a:t>Ensamble del prototipo:</a:t>
            </a:r>
          </a:p>
          <a:p>
            <a:pPr algn="just"/>
            <a:endParaRPr lang="es-MX" dirty="0">
              <a:solidFill>
                <a:schemeClr val="tx1"/>
              </a:solidFill>
              <a:latin typeface="Montserrat Light" panose="00000400000000000000" pitchFamily="2" charset="0"/>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CuadroTexto 2">
            <a:extLst>
              <a:ext uri="{FF2B5EF4-FFF2-40B4-BE49-F238E27FC236}">
                <a16:creationId xmlns:a16="http://schemas.microsoft.com/office/drawing/2014/main" id="{01630E29-BC61-9BDE-43FA-590CAC9B1FBE}"/>
              </a:ext>
            </a:extLst>
          </p:cNvPr>
          <p:cNvSpPr txBox="1"/>
          <p:nvPr/>
        </p:nvSpPr>
        <p:spPr>
          <a:xfrm>
            <a:off x="0" y="1897391"/>
            <a:ext cx="5606901" cy="3323987"/>
          </a:xfrm>
          <a:prstGeom prst="rect">
            <a:avLst/>
          </a:prstGeom>
          <a:noFill/>
          <a:ln>
            <a:solidFill>
              <a:schemeClr val="accent1"/>
            </a:solidFill>
          </a:ln>
        </p:spPr>
        <p:txBody>
          <a:bodyPr wrap="square" rtlCol="0">
            <a:spAutoFit/>
          </a:bodyPr>
          <a:lstStyle/>
          <a:p>
            <a:pPr algn="just"/>
            <a:r>
              <a:rPr lang="es-MX" dirty="0" smtClean="0">
                <a:solidFill>
                  <a:schemeClr val="tx1"/>
                </a:solidFill>
                <a:latin typeface="Montserrat Light" panose="00000400000000000000" pitchFamily="2" charset="0"/>
              </a:rPr>
              <a:t>Primero se realizó el trabajo en </a:t>
            </a:r>
            <a:r>
              <a:rPr lang="es-MX" dirty="0" err="1" smtClean="0">
                <a:solidFill>
                  <a:schemeClr val="tx1"/>
                </a:solidFill>
                <a:latin typeface="Montserrat Light" panose="00000400000000000000" pitchFamily="2" charset="0"/>
              </a:rPr>
              <a:t>Tinkercard</a:t>
            </a:r>
            <a:r>
              <a:rPr lang="es-MX" dirty="0" smtClean="0">
                <a:solidFill>
                  <a:schemeClr val="tx1"/>
                </a:solidFill>
                <a:latin typeface="Montserrat Light" panose="00000400000000000000" pitchFamily="2" charset="0"/>
              </a:rPr>
              <a:t> se hizo el código y el esquema y cada elemento se le asignaron los pines, luego se hizo en físico con cartón, se tomaron las medidas para colocar los elementos de la maqueta, primero se coloco una tarjeta Arduino se conectaron los bombillos led y  una Protoboard, posterior se conectaron los cables Jumper y los servos,  para finalizar se conectó al Bluetooth para poder iniciar la simulación y ver que todo estuviera en orden.</a:t>
            </a:r>
          </a:p>
          <a:p>
            <a:pPr algn="just"/>
            <a:r>
              <a:rPr lang="es-MX" dirty="0" smtClean="0">
                <a:solidFill>
                  <a:schemeClr val="tx1"/>
                </a:solidFill>
                <a:latin typeface="Montserrat Light" panose="00000400000000000000" pitchFamily="2" charset="0"/>
              </a:rPr>
              <a:t>En la aplicación </a:t>
            </a:r>
            <a:r>
              <a:rPr lang="es-MX" dirty="0" err="1" smtClean="0">
                <a:solidFill>
                  <a:schemeClr val="tx1"/>
                </a:solidFill>
                <a:latin typeface="Montserrat Light" panose="00000400000000000000" pitchFamily="2" charset="0"/>
              </a:rPr>
              <a:t>Tinkercad</a:t>
            </a:r>
            <a:r>
              <a:rPr lang="es-MX" dirty="0" smtClean="0">
                <a:solidFill>
                  <a:schemeClr val="tx1"/>
                </a:solidFill>
                <a:latin typeface="Montserrat Light" panose="00000400000000000000" pitchFamily="2" charset="0"/>
              </a:rPr>
              <a:t> se programa el servo con tiempos que simula los latidos del corazón, también el encendido y apagado de los bobillos led de </a:t>
            </a:r>
            <a:r>
              <a:rPr lang="es-MX" dirty="0">
                <a:solidFill>
                  <a:schemeClr val="tx1"/>
                </a:solidFill>
                <a:latin typeface="Montserrat Light" panose="00000400000000000000" pitchFamily="2" charset="0"/>
              </a:rPr>
              <a:t>color azul y rojo que simulan la </a:t>
            </a:r>
            <a:r>
              <a:rPr lang="es-MX" dirty="0" smtClean="0">
                <a:solidFill>
                  <a:schemeClr val="tx1"/>
                </a:solidFill>
                <a:latin typeface="Montserrat Light" panose="00000400000000000000" pitchFamily="2" charset="0"/>
              </a:rPr>
              <a:t>entrada y salida de la sangre del corazón, posterior se debe conectar  el cableado, el servo, los leds, las resistencias, la protoboard a la maqueta en físico.</a:t>
            </a:r>
            <a:endParaRPr lang="es-MX" dirty="0">
              <a:solidFill>
                <a:schemeClr val="tx1"/>
              </a:solidFill>
              <a:latin typeface="Montserrat Light" panose="00000400000000000000" pitchFamily="2" charset="0"/>
            </a:endParaRPr>
          </a:p>
          <a:p>
            <a:pPr algn="just"/>
            <a:endParaRPr lang="es-MX" dirty="0">
              <a:solidFill>
                <a:schemeClr val="tx1"/>
              </a:solidFill>
              <a:latin typeface="Montserrat Light" panose="00000400000000000000" pitchFamily="2" charset="0"/>
            </a:endParaRPr>
          </a:p>
        </p:txBody>
      </p:sp>
      <p:pic>
        <p:nvPicPr>
          <p:cNvPr id="10" name="Imagen 9" descr="Interfaz de usuario gráfica, Texto, Aplicación, Chat o mensaje de texto&#10;&#10;Descripción generada automáticamente">
            <a:extLst>
              <a:ext uri="{FF2B5EF4-FFF2-40B4-BE49-F238E27FC236}">
                <a16:creationId xmlns:a16="http://schemas.microsoft.com/office/drawing/2014/main" id="{0321D332-F61C-00D7-B3ED-E963A9150D33}"/>
              </a:ext>
            </a:extLst>
          </p:cNvPr>
          <p:cNvPicPr>
            <a:picLocks noChangeAspect="1"/>
          </p:cNvPicPr>
          <p:nvPr/>
        </p:nvPicPr>
        <p:blipFill>
          <a:blip r:embed="rId5"/>
          <a:stretch>
            <a:fillRect/>
          </a:stretch>
        </p:blipFill>
        <p:spPr>
          <a:xfrm>
            <a:off x="5606901" y="1075441"/>
            <a:ext cx="3262778" cy="2029266"/>
          </a:xfrm>
          <a:prstGeom prst="rect">
            <a:avLst/>
          </a:prstGeom>
        </p:spPr>
      </p:pic>
      <p:pic>
        <p:nvPicPr>
          <p:cNvPr id="11" name="Imagen 10"/>
          <p:cNvPicPr>
            <a:picLocks noChangeAspect="1"/>
          </p:cNvPicPr>
          <p:nvPr/>
        </p:nvPicPr>
        <p:blipFill>
          <a:blip r:embed="rId6"/>
          <a:stretch>
            <a:fillRect/>
          </a:stretch>
        </p:blipFill>
        <p:spPr>
          <a:xfrm>
            <a:off x="6996222" y="3343405"/>
            <a:ext cx="2094199" cy="1610642"/>
          </a:xfrm>
          <a:prstGeom prst="rect">
            <a:avLst/>
          </a:prstGeom>
        </p:spPr>
      </p:pic>
      <p:pic>
        <p:nvPicPr>
          <p:cNvPr id="12" name="Imagen 11" descr="Imagen que contiene persona, mujer, parado, comida&#10;&#10;Descripción generada automáticamente">
            <a:extLst>
              <a:ext uri="{FF2B5EF4-FFF2-40B4-BE49-F238E27FC236}">
                <a16:creationId xmlns:a16="http://schemas.microsoft.com/office/drawing/2014/main" id="{E411B70B-A3D8-D231-EF1F-E56BF1A62B17}"/>
              </a:ext>
            </a:extLst>
          </p:cNvPr>
          <p:cNvPicPr>
            <a:picLocks noChangeAspect="1"/>
          </p:cNvPicPr>
          <p:nvPr/>
        </p:nvPicPr>
        <p:blipFill rotWithShape="1">
          <a:blip r:embed="rId7"/>
          <a:srcRect l="28210" r="14287" b="2"/>
          <a:stretch/>
        </p:blipFill>
        <p:spPr>
          <a:xfrm>
            <a:off x="5454042" y="3024793"/>
            <a:ext cx="1617068" cy="1855299"/>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2204213"/>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8654</TotalTime>
  <Words>1085</Words>
  <Application>Microsoft Office PowerPoint</Application>
  <PresentationFormat>Presentación en pantalla (16:9)</PresentationFormat>
  <Paragraphs>137</Paragraphs>
  <Slides>12</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Calibri</vt:lpstr>
      <vt:lpstr>Montserrat</vt:lpstr>
      <vt:lpstr>Arvo</vt:lpstr>
      <vt:lpstr>Montserrat Light</vt:lpstr>
      <vt:lpstr>Cool Style by Slidesgo</vt:lpstr>
      <vt:lpstr>Presentación de PowerPoint</vt:lpstr>
      <vt:lpstr> </vt:lpstr>
      <vt:lpstr> </vt:lpstr>
      <vt:lpstr>Recursos tecnológicos</vt:lpstr>
      <vt:lpstr>Presentación de PowerPoint</vt:lpstr>
      <vt:lpstr>Metodología </vt:lpstr>
      <vt:lpstr>Solución del problema </vt:lpstr>
      <vt:lpstr>Solución del problema </vt:lpstr>
      <vt:lpstr>Solución del problema </vt:lpstr>
      <vt:lpstr>Presentación de PowerPoint</vt:lpstr>
      <vt:lpstr>Reflexión, evaluación y conclusión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USUARIO</cp:lastModifiedBy>
  <cp:revision>165</cp:revision>
  <dcterms:modified xsi:type="dcterms:W3CDTF">2023-11-06T02:31:30Z</dcterms:modified>
</cp:coreProperties>
</file>